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7" r:id="rId2"/>
    <p:sldId id="287" r:id="rId3"/>
    <p:sldId id="278" r:id="rId4"/>
    <p:sldId id="388" r:id="rId5"/>
    <p:sldId id="378" r:id="rId6"/>
    <p:sldId id="336" r:id="rId7"/>
    <p:sldId id="351" r:id="rId8"/>
    <p:sldId id="352" r:id="rId9"/>
    <p:sldId id="368" r:id="rId10"/>
    <p:sldId id="350" r:id="rId11"/>
    <p:sldId id="369" r:id="rId12"/>
    <p:sldId id="353" r:id="rId13"/>
    <p:sldId id="354" r:id="rId14"/>
    <p:sldId id="375" r:id="rId15"/>
    <p:sldId id="355" r:id="rId16"/>
    <p:sldId id="357" r:id="rId17"/>
    <p:sldId id="374" r:id="rId18"/>
    <p:sldId id="376" r:id="rId19"/>
    <p:sldId id="358" r:id="rId20"/>
    <p:sldId id="359" r:id="rId21"/>
    <p:sldId id="360" r:id="rId22"/>
    <p:sldId id="372" r:id="rId23"/>
    <p:sldId id="377" r:id="rId24"/>
    <p:sldId id="382" r:id="rId25"/>
    <p:sldId id="383" r:id="rId26"/>
    <p:sldId id="363" r:id="rId27"/>
    <p:sldId id="362" r:id="rId28"/>
    <p:sldId id="364" r:id="rId29"/>
    <p:sldId id="365" r:id="rId30"/>
    <p:sldId id="367" r:id="rId31"/>
    <p:sldId id="380" r:id="rId32"/>
    <p:sldId id="381" r:id="rId33"/>
    <p:sldId id="371" r:id="rId34"/>
    <p:sldId id="370" r:id="rId35"/>
    <p:sldId id="379" r:id="rId36"/>
    <p:sldId id="384" r:id="rId37"/>
    <p:sldId id="385" r:id="rId38"/>
    <p:sldId id="386" r:id="rId39"/>
    <p:sldId id="387" r:id="rId40"/>
    <p:sldId id="28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582" y="22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5534317-52B0-4737-A12A-3F29257417F6}" type="datetimeFigureOut">
              <a:rPr lang="en-US" smtClean="0"/>
              <a:pPr/>
              <a:t>9/24/2021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0D3E2460-378F-4E28-A127-97D51FE5BAC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534317-52B0-4737-A12A-3F29257417F6}" type="datetimeFigureOut">
              <a:rPr lang="en-US" smtClean="0"/>
              <a:pPr/>
              <a:t>9/24/2021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E2460-378F-4E28-A127-97D51FE5BAC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534317-52B0-4737-A12A-3F29257417F6}" type="datetimeFigureOut">
              <a:rPr lang="en-US" smtClean="0"/>
              <a:pPr/>
              <a:t>9/24/2021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E2460-378F-4E28-A127-97D51FE5BAC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534317-52B0-4737-A12A-3F29257417F6}" type="datetimeFigureOut">
              <a:rPr lang="en-US" smtClean="0"/>
              <a:pPr/>
              <a:t>9/24/2021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E2460-378F-4E28-A127-97D51FE5BACF}"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5534317-52B0-4737-A12A-3F29257417F6}" type="datetimeFigureOut">
              <a:rPr lang="en-US" smtClean="0"/>
              <a:pPr/>
              <a:t>9/24/2021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E2460-378F-4E28-A127-97D51FE5BAC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5534317-52B0-4737-A12A-3F29257417F6}" type="datetimeFigureOut">
              <a:rPr lang="en-US" smtClean="0"/>
              <a:pPr/>
              <a:t>9/24/2021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E2460-378F-4E28-A127-97D51FE5BACF}"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5534317-52B0-4737-A12A-3F29257417F6}" type="datetimeFigureOut">
              <a:rPr lang="en-US" smtClean="0"/>
              <a:pPr/>
              <a:t>9/24/2021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3E2460-378F-4E28-A127-97D51FE5BAC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534317-52B0-4737-A12A-3F29257417F6}" type="datetimeFigureOut">
              <a:rPr lang="en-US" smtClean="0"/>
              <a:pPr/>
              <a:t>9/24/2021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3E2460-378F-4E28-A127-97D51FE5BACF}"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534317-52B0-4737-A12A-3F29257417F6}" type="datetimeFigureOut">
              <a:rPr lang="en-US" smtClean="0"/>
              <a:pPr/>
              <a:t>9/24/2021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3E2460-378F-4E28-A127-97D51FE5BAC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B5534317-52B0-4737-A12A-3F29257417F6}" type="datetimeFigureOut">
              <a:rPr lang="en-US" smtClean="0"/>
              <a:pPr/>
              <a:t>9/24/2021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E2460-378F-4E28-A127-97D51FE5BAC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5534317-52B0-4737-A12A-3F29257417F6}" type="datetimeFigureOut">
              <a:rPr lang="en-US" smtClean="0"/>
              <a:pPr/>
              <a:t>9/24/2021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0D3E2460-378F-4E28-A127-97D51FE5BAC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B5534317-52B0-4737-A12A-3F29257417F6}" type="datetimeFigureOut">
              <a:rPr lang="en-US" smtClean="0"/>
              <a:pPr/>
              <a:t>9/24/2021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D3E2460-378F-4E28-A127-97D51FE5BA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99673"/>
            <a:ext cx="9144000"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itchFamily="18" charset="0"/>
              </a:rPr>
              <a:t>    </a:t>
            </a:r>
            <a:r>
              <a:rPr lang="en-US" sz="4000" b="1" dirty="0">
                <a:latin typeface="Times New Roman" pitchFamily="18" charset="0"/>
                <a:cs typeface="Times New Roman" pitchFamily="18" charset="0"/>
              </a:rPr>
              <a:t> Digital Twin Implementation of Industrial </a:t>
            </a:r>
            <a:r>
              <a:rPr lang="en-US" sz="4000" b="1" dirty="0" err="1">
                <a:latin typeface="Times New Roman" pitchFamily="18" charset="0"/>
                <a:cs typeface="Times New Roman" pitchFamily="18" charset="0"/>
              </a:rPr>
              <a:t>IoT</a:t>
            </a:r>
            <a:r>
              <a:rPr lang="en-US" sz="4000" b="1" dirty="0">
                <a:latin typeface="Times New Roman" pitchFamily="18" charset="0"/>
                <a:cs typeface="Times New Roman" pitchFamily="18" charset="0"/>
              </a:rPr>
              <a:t> (Industry 4.0)</a:t>
            </a:r>
          </a:p>
        </p:txBody>
      </p:sp>
      <p:sp>
        <p:nvSpPr>
          <p:cNvPr id="3" name="TextBox 2"/>
          <p:cNvSpPr txBox="1"/>
          <p:nvPr/>
        </p:nvSpPr>
        <p:spPr>
          <a:xfrm>
            <a:off x="1943100" y="3418797"/>
            <a:ext cx="5257800"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Syed Imran Ahmed</a:t>
            </a:r>
          </a:p>
          <a:p>
            <a:r>
              <a:rPr lang="en-US" sz="2400" dirty="0">
                <a:latin typeface="Times New Roman" panose="02020603050405020304" pitchFamily="18" charset="0"/>
                <a:cs typeface="Times New Roman" panose="02020603050405020304" pitchFamily="18" charset="0"/>
              </a:rPr>
              <a:t>1604-19-744-013</a:t>
            </a:r>
          </a:p>
          <a:p>
            <a:r>
              <a:rPr lang="en-US" sz="2400" dirty="0">
                <a:latin typeface="Times New Roman" panose="02020603050405020304" pitchFamily="18" charset="0"/>
                <a:cs typeface="Times New Roman" panose="02020603050405020304" pitchFamily="18" charset="0"/>
              </a:rPr>
              <a:t>M.E – Digital System  II year</a:t>
            </a:r>
          </a:p>
          <a:p>
            <a:r>
              <a:rPr lang="en-US" sz="2400" dirty="0">
                <a:latin typeface="Times New Roman" panose="02020603050405020304" pitchFamily="18" charset="0"/>
                <a:cs typeface="Times New Roman" panose="02020603050405020304" pitchFamily="18" charset="0"/>
              </a:rPr>
              <a:t>SEM -IV</a:t>
            </a:r>
          </a:p>
        </p:txBody>
      </p:sp>
      <p:sp>
        <p:nvSpPr>
          <p:cNvPr id="4" name="Rectangle 3"/>
          <p:cNvSpPr/>
          <p:nvPr/>
        </p:nvSpPr>
        <p:spPr>
          <a:xfrm>
            <a:off x="4800600" y="4962361"/>
            <a:ext cx="2925801"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Under the guidance of</a:t>
            </a:r>
          </a:p>
        </p:txBody>
      </p:sp>
      <p:sp>
        <p:nvSpPr>
          <p:cNvPr id="5" name="Rectangle 4"/>
          <p:cNvSpPr/>
          <p:nvPr/>
        </p:nvSpPr>
        <p:spPr>
          <a:xfrm>
            <a:off x="4310100" y="5562600"/>
            <a:ext cx="4432239" cy="830997"/>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Dr. Mohammed </a:t>
            </a:r>
            <a:r>
              <a:rPr lang="en-US" sz="2400" b="1" dirty="0" err="1">
                <a:latin typeface="Times New Roman" panose="02020603050405020304" pitchFamily="18" charset="0"/>
                <a:cs typeface="Times New Roman" panose="02020603050405020304" pitchFamily="18" charset="0"/>
              </a:rPr>
              <a:t>Arifuddin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Sohel</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Professor and Head, ECED</a:t>
            </a:r>
            <a:r>
              <a:rPr lang="en-US" sz="2400" dirty="0">
                <a:latin typeface="Times New Roman" panose="02020603050405020304" pitchFamily="18" charset="0"/>
                <a:cs typeface="Times New Roman" panose="02020603050405020304" pitchFamily="18" charset="0"/>
              </a:rPr>
              <a:t> </a:t>
            </a:r>
          </a:p>
        </p:txBody>
      </p:sp>
      <p:pic>
        <p:nvPicPr>
          <p:cNvPr id="7" name="Picture 1">
            <a:extLst>
              <a:ext uri="{FF2B5EF4-FFF2-40B4-BE49-F238E27FC236}">
                <a16:creationId xmlns="" xmlns:a16="http://schemas.microsoft.com/office/drawing/2014/main" id="{A66A2601-F2BD-4216-B8EB-BF69EFAD12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2052" y="4689"/>
            <a:ext cx="1659895" cy="187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797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76200"/>
            <a:ext cx="624840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609600" y="722531"/>
            <a:ext cx="7924800" cy="2677656"/>
          </a:xfrm>
          <a:prstGeom prst="rect">
            <a:avLst/>
          </a:prstGeom>
          <a:noFill/>
        </p:spPr>
        <p:txBody>
          <a:bodyPr wrap="square" rtlCol="0">
            <a:spAutoFit/>
          </a:bodyPr>
          <a:lstStyle/>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Digital twin is a </a:t>
            </a:r>
            <a:r>
              <a:rPr lang="en-US" sz="2400" dirty="0" smtClean="0">
                <a:latin typeface="Times New Roman" panose="02020603050405020304" pitchFamily="18" charset="0"/>
                <a:cs typeface="Times New Roman" panose="02020603050405020304" pitchFamily="18" charset="0"/>
              </a:rPr>
              <a:t>very novel and complicated </a:t>
            </a:r>
            <a:r>
              <a:rPr lang="en-US" sz="2400" dirty="0">
                <a:latin typeface="Times New Roman" panose="02020603050405020304" pitchFamily="18" charset="0"/>
                <a:cs typeface="Times New Roman" panose="02020603050405020304" pitchFamily="18" charset="0"/>
              </a:rPr>
              <a:t>concept that involves multiple technologies.</a:t>
            </a:r>
          </a:p>
          <a:p>
            <a:pPr marL="342900" indent="-342900" algn="just">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Initially it was implemented for space technology and later extended to </a:t>
            </a:r>
            <a:r>
              <a:rPr lang="en-US" sz="2400" dirty="0" err="1" smtClean="0">
                <a:latin typeface="Times New Roman" panose="02020603050405020304" pitchFamily="18" charset="0"/>
                <a:cs typeface="Times New Roman" panose="02020603050405020304" pitchFamily="18" charset="0"/>
              </a:rPr>
              <a:t>defence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aerospace </a:t>
            </a:r>
            <a:r>
              <a:rPr lang="en-US" sz="2400" dirty="0" smtClean="0">
                <a:latin typeface="Times New Roman" panose="02020603050405020304" pitchFamily="18" charset="0"/>
                <a:cs typeface="Times New Roman" panose="02020603050405020304" pitchFamily="18" charset="0"/>
              </a:rPr>
              <a:t>applications. </a:t>
            </a: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extension of </a:t>
            </a:r>
            <a:r>
              <a:rPr lang="en-US" sz="2400" dirty="0">
                <a:latin typeface="Times New Roman" panose="02020603050405020304" pitchFamily="18" charset="0"/>
                <a:cs typeface="Times New Roman" panose="02020603050405020304" pitchFamily="18" charset="0"/>
              </a:rPr>
              <a:t>digital twins </a:t>
            </a:r>
            <a:r>
              <a:rPr lang="en-US" sz="2400" dirty="0" smtClean="0">
                <a:latin typeface="Times New Roman" panose="02020603050405020304" pitchFamily="18" charset="0"/>
                <a:cs typeface="Times New Roman" panose="02020603050405020304" pitchFamily="18" charset="0"/>
              </a:rPr>
              <a:t>to industry also known as Industry </a:t>
            </a:r>
            <a:r>
              <a:rPr lang="en-US" sz="2400" dirty="0">
                <a:latin typeface="Times New Roman" panose="02020603050405020304" pitchFamily="18" charset="0"/>
                <a:cs typeface="Times New Roman" panose="02020603050405020304" pitchFamily="18" charset="0"/>
              </a:rPr>
              <a:t>4.0 is challenging as it depends on use of high end simulators and proprietary software. </a:t>
            </a:r>
          </a:p>
        </p:txBody>
      </p:sp>
      <p:sp>
        <p:nvSpPr>
          <p:cNvPr id="4" name="TextBox 3"/>
          <p:cNvSpPr txBox="1"/>
          <p:nvPr/>
        </p:nvSpPr>
        <p:spPr>
          <a:xfrm>
            <a:off x="762000" y="3239869"/>
            <a:ext cx="236220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Objectives</a:t>
            </a:r>
          </a:p>
        </p:txBody>
      </p:sp>
      <p:sp>
        <p:nvSpPr>
          <p:cNvPr id="5" name="TextBox 4"/>
          <p:cNvSpPr txBox="1"/>
          <p:nvPr/>
        </p:nvSpPr>
        <p:spPr>
          <a:xfrm>
            <a:off x="609600" y="3810000"/>
            <a:ext cx="7924800" cy="2308324"/>
          </a:xfrm>
          <a:prstGeom prst="rect">
            <a:avLst/>
          </a:prstGeom>
          <a:noFill/>
        </p:spPr>
        <p:txBody>
          <a:bodyPr wrap="square" rtlCol="0">
            <a:spAutoFit/>
          </a:bodyPr>
          <a:lstStyle/>
          <a:p>
            <a:pPr marL="342900"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To design a physical object of conveyor and robotic arm for </a:t>
            </a:r>
            <a:r>
              <a:rPr lang="en-IN" sz="2400" dirty="0" smtClean="0">
                <a:latin typeface="Times New Roman" panose="02020603050405020304" pitchFamily="18" charset="0"/>
                <a:cs typeface="Times New Roman" panose="02020603050405020304" pitchFamily="18" charset="0"/>
              </a:rPr>
              <a:t>shape base sorting. </a:t>
            </a:r>
            <a:endParaRPr lang="en-IN"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To design a virtual object in unity software and implementing an </a:t>
            </a:r>
            <a:r>
              <a:rPr lang="en-IN" sz="2400" dirty="0" smtClean="0">
                <a:latin typeface="Times New Roman" panose="02020603050405020304" pitchFamily="18" charset="0"/>
                <a:cs typeface="Times New Roman" panose="02020603050405020304" pitchFamily="18" charset="0"/>
              </a:rPr>
              <a:t>Augmented Reality </a:t>
            </a:r>
            <a:r>
              <a:rPr lang="en-IN" sz="2400" dirty="0">
                <a:latin typeface="Times New Roman" panose="02020603050405020304" pitchFamily="18" charset="0"/>
                <a:cs typeface="Times New Roman" panose="02020603050405020304" pitchFamily="18" charset="0"/>
              </a:rPr>
              <a:t>concept of the project.</a:t>
            </a:r>
          </a:p>
          <a:p>
            <a:pPr marL="342900"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To establish communication between the digital and physical object to provide bi-directional control mechanism.</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457200"/>
            <a:ext cx="54864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Project Block Diagram</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05472"/>
            <a:ext cx="6728791" cy="3699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0" y="5491609"/>
            <a:ext cx="5334000" cy="1077218"/>
          </a:xfrm>
          <a:prstGeom prst="rect">
            <a:avLst/>
          </a:prstGeom>
          <a:noFill/>
        </p:spPr>
        <p:txBody>
          <a:bodyPr wrap="square" rtlCol="0">
            <a:spAutoFit/>
          </a:bodyPr>
          <a:lstStyle/>
          <a:p>
            <a:r>
              <a:rPr lang="en-US" sz="1600" b="1" dirty="0" smtClean="0"/>
              <a:t>Main Project Blocks </a:t>
            </a:r>
            <a:r>
              <a:rPr lang="en-US" sz="1600" dirty="0"/>
              <a:t>-</a:t>
            </a:r>
            <a:endParaRPr lang="en-US" sz="1600" dirty="0" smtClean="0"/>
          </a:p>
          <a:p>
            <a:pPr marL="342900" indent="-342900">
              <a:buAutoNum type="arabicPeriod"/>
            </a:pPr>
            <a:r>
              <a:rPr lang="en-US" sz="1600" dirty="0" smtClean="0"/>
              <a:t>Speed Controlled Conveyor Belt,</a:t>
            </a:r>
          </a:p>
          <a:p>
            <a:r>
              <a:rPr lang="en-US" sz="1600" dirty="0" smtClean="0"/>
              <a:t>2. Camera and PC for Object recognition,</a:t>
            </a:r>
          </a:p>
          <a:p>
            <a:r>
              <a:rPr lang="en-US" sz="1600" dirty="0" smtClean="0"/>
              <a:t>3. Robotic Arm.</a:t>
            </a:r>
            <a:endParaRPr 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oAutofit/>
          </a:bodyPr>
          <a:lstStyle/>
          <a:p>
            <a:pPr algn="ctr"/>
            <a:r>
              <a:rPr lang="en-IN" sz="4000" dirty="0">
                <a:solidFill>
                  <a:schemeClr val="tx1"/>
                </a:solidFill>
                <a:effectLst/>
                <a:latin typeface="Times New Roman" panose="02020603050405020304" pitchFamily="18" charset="0"/>
                <a:cs typeface="Times New Roman" panose="02020603050405020304" pitchFamily="18" charset="0"/>
              </a:rPr>
              <a:t>DESIGN OF 4 </a:t>
            </a:r>
            <a:r>
              <a:rPr lang="en-IN" sz="4000" dirty="0" err="1">
                <a:solidFill>
                  <a:schemeClr val="tx1"/>
                </a:solidFill>
                <a:effectLst/>
                <a:latin typeface="Times New Roman" panose="02020603050405020304" pitchFamily="18" charset="0"/>
                <a:cs typeface="Times New Roman" panose="02020603050405020304" pitchFamily="18" charset="0"/>
              </a:rPr>
              <a:t>DoF</a:t>
            </a:r>
            <a:r>
              <a:rPr lang="en-IN" sz="4000" dirty="0">
                <a:solidFill>
                  <a:schemeClr val="tx1"/>
                </a:solidFill>
                <a:effectLst/>
                <a:latin typeface="Times New Roman" panose="02020603050405020304" pitchFamily="18" charset="0"/>
                <a:cs typeface="Times New Roman" panose="02020603050405020304" pitchFamily="18" charset="0"/>
              </a:rPr>
              <a:t> ROBOTIC ARM</a:t>
            </a:r>
          </a:p>
        </p:txBody>
      </p:sp>
    </p:spTree>
    <p:extLst>
      <p:ext uri="{BB962C8B-B14F-4D97-AF65-F5344CB8AC3E}">
        <p14:creationId xmlns:p14="http://schemas.microsoft.com/office/powerpoint/2010/main" val="2398737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993" y="274638"/>
            <a:ext cx="8479807" cy="706090"/>
          </a:xfrm>
        </p:spPr>
        <p:txBody>
          <a:bodyPr>
            <a:noAutofit/>
          </a:bodyPr>
          <a:lstStyle/>
          <a:p>
            <a:r>
              <a:rPr lang="en-IN" sz="3600" dirty="0">
                <a:solidFill>
                  <a:schemeClr val="tx1"/>
                </a:solidFill>
                <a:effectLst/>
                <a:latin typeface="Times New Roman" panose="02020603050405020304" pitchFamily="18" charset="0"/>
                <a:cs typeface="Times New Roman" panose="02020603050405020304" pitchFamily="18" charset="0"/>
              </a:rPr>
              <a:t>Structural diagram of 4 </a:t>
            </a:r>
            <a:r>
              <a:rPr lang="en-IN" sz="3600" dirty="0" err="1">
                <a:solidFill>
                  <a:schemeClr val="tx1"/>
                </a:solidFill>
                <a:effectLst/>
                <a:latin typeface="Times New Roman" panose="02020603050405020304" pitchFamily="18" charset="0"/>
                <a:cs typeface="Times New Roman" panose="02020603050405020304" pitchFamily="18" charset="0"/>
              </a:rPr>
              <a:t>DoF</a:t>
            </a:r>
            <a:r>
              <a:rPr lang="en-IN" sz="3600" dirty="0">
                <a:solidFill>
                  <a:schemeClr val="tx1"/>
                </a:solidFill>
                <a:effectLst/>
                <a:latin typeface="Times New Roman" panose="02020603050405020304" pitchFamily="18" charset="0"/>
                <a:cs typeface="Times New Roman" panose="02020603050405020304" pitchFamily="18" charset="0"/>
              </a:rPr>
              <a:t> Robotic Arm</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58" y="1295400"/>
            <a:ext cx="3831607" cy="357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3">
            <a:extLst>
              <a:ext uri="{FF2B5EF4-FFF2-40B4-BE49-F238E27FC236}">
                <a16:creationId xmlns="" xmlns:a16="http://schemas.microsoft.com/office/drawing/2014/main" id="{640D766E-0E9C-4175-8F6B-CCA2D370B570}"/>
              </a:ext>
            </a:extLst>
          </p:cNvPr>
          <p:cNvGraphicFramePr>
            <a:graphicFrameLocks noGrp="1"/>
          </p:cNvGraphicFramePr>
          <p:nvPr>
            <p:extLst>
              <p:ext uri="{D42A27DB-BD31-4B8C-83A1-F6EECF244321}">
                <p14:modId xmlns:p14="http://schemas.microsoft.com/office/powerpoint/2010/main" val="3402076523"/>
              </p:ext>
            </p:extLst>
          </p:nvPr>
        </p:nvGraphicFramePr>
        <p:xfrm>
          <a:off x="4010465" y="1484488"/>
          <a:ext cx="4954677" cy="4663440"/>
        </p:xfrm>
        <a:graphic>
          <a:graphicData uri="http://schemas.openxmlformats.org/drawingml/2006/table">
            <a:tbl>
              <a:tblPr firstRow="1" bandRow="1">
                <a:tableStyleId>{5C22544A-7EE6-4342-B048-85BDC9FD1C3A}</a:tableStyleId>
              </a:tblPr>
              <a:tblGrid>
                <a:gridCol w="1933135">
                  <a:extLst>
                    <a:ext uri="{9D8B030D-6E8A-4147-A177-3AD203B41FA5}">
                      <a16:colId xmlns="" xmlns:a16="http://schemas.microsoft.com/office/drawing/2014/main" val="84640665"/>
                    </a:ext>
                  </a:extLst>
                </a:gridCol>
                <a:gridCol w="3021542">
                  <a:extLst>
                    <a:ext uri="{9D8B030D-6E8A-4147-A177-3AD203B41FA5}">
                      <a16:colId xmlns="" xmlns:a16="http://schemas.microsoft.com/office/drawing/2014/main" val="3711316453"/>
                    </a:ext>
                  </a:extLst>
                </a:gridCol>
              </a:tblGrid>
              <a:tr h="370840">
                <a:tc>
                  <a:txBody>
                    <a:bodyPr/>
                    <a:lstStyle/>
                    <a:p>
                      <a:r>
                        <a:rPr lang="en-IN" sz="2400" dirty="0">
                          <a:solidFill>
                            <a:schemeClr val="tx1"/>
                          </a:solidFill>
                          <a:latin typeface="Times New Roman" panose="02020603050405020304" pitchFamily="18" charset="0"/>
                          <a:cs typeface="Times New Roman" panose="02020603050405020304" pitchFamily="18" charset="0"/>
                        </a:rPr>
                        <a:t>Specification</a:t>
                      </a:r>
                    </a:p>
                  </a:txBody>
                  <a:tcPr/>
                </a:tc>
                <a:tc>
                  <a:txBody>
                    <a:bodyPr/>
                    <a:lstStyle/>
                    <a:p>
                      <a:r>
                        <a:rPr lang="en-IN" sz="2400" dirty="0">
                          <a:solidFill>
                            <a:schemeClr val="tx1"/>
                          </a:solidFill>
                          <a:latin typeface="Times New Roman" panose="02020603050405020304" pitchFamily="18" charset="0"/>
                          <a:cs typeface="Times New Roman" panose="02020603050405020304" pitchFamily="18" charset="0"/>
                        </a:rPr>
                        <a:t>Value</a:t>
                      </a:r>
                    </a:p>
                  </a:txBody>
                  <a:tcPr/>
                </a:tc>
                <a:extLst>
                  <a:ext uri="{0D108BD9-81ED-4DB2-BD59-A6C34878D82A}">
                    <a16:rowId xmlns="" xmlns:a16="http://schemas.microsoft.com/office/drawing/2014/main" val="2443384651"/>
                  </a:ext>
                </a:extLst>
              </a:tr>
              <a:tr h="370840">
                <a:tc>
                  <a:txBody>
                    <a:bodyPr/>
                    <a:lstStyle/>
                    <a:p>
                      <a:r>
                        <a:rPr lang="en-IN" sz="2000" dirty="0">
                          <a:solidFill>
                            <a:schemeClr val="tx1"/>
                          </a:solidFill>
                          <a:latin typeface="Times New Roman" panose="02020603050405020304" pitchFamily="18" charset="0"/>
                          <a:cs typeface="Times New Roman" panose="02020603050405020304" pitchFamily="18" charset="0"/>
                        </a:rPr>
                        <a:t>Number of Axes</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4</a:t>
                      </a:r>
                    </a:p>
                  </a:txBody>
                  <a:tcPr/>
                </a:tc>
                <a:extLst>
                  <a:ext uri="{0D108BD9-81ED-4DB2-BD59-A6C34878D82A}">
                    <a16:rowId xmlns="" xmlns:a16="http://schemas.microsoft.com/office/drawing/2014/main" val="848065153"/>
                  </a:ext>
                </a:extLst>
              </a:tr>
              <a:tr h="370840">
                <a:tc>
                  <a:txBody>
                    <a:bodyPr/>
                    <a:lstStyle/>
                    <a:p>
                      <a:r>
                        <a:rPr lang="en-IN" sz="2000" dirty="0">
                          <a:solidFill>
                            <a:schemeClr val="tx1"/>
                          </a:solidFill>
                          <a:latin typeface="Times New Roman" panose="02020603050405020304" pitchFamily="18" charset="0"/>
                          <a:cs typeface="Times New Roman" panose="02020603050405020304" pitchFamily="18" charset="0"/>
                        </a:rPr>
                        <a:t>Horizontal reach</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230 mm</a:t>
                      </a:r>
                    </a:p>
                  </a:txBody>
                  <a:tcPr/>
                </a:tc>
                <a:extLst>
                  <a:ext uri="{0D108BD9-81ED-4DB2-BD59-A6C34878D82A}">
                    <a16:rowId xmlns="" xmlns:a16="http://schemas.microsoft.com/office/drawing/2014/main" val="1685523201"/>
                  </a:ext>
                </a:extLst>
              </a:tr>
              <a:tr h="370840">
                <a:tc>
                  <a:txBody>
                    <a:bodyPr/>
                    <a:lstStyle/>
                    <a:p>
                      <a:r>
                        <a:rPr lang="en-IN" sz="2000" dirty="0">
                          <a:solidFill>
                            <a:schemeClr val="tx1"/>
                          </a:solidFill>
                          <a:latin typeface="Times New Roman" panose="02020603050405020304" pitchFamily="18" charset="0"/>
                          <a:cs typeface="Times New Roman" panose="02020603050405020304" pitchFamily="18" charset="0"/>
                        </a:rPr>
                        <a:t>Vertical reach</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130 mm</a:t>
                      </a:r>
                    </a:p>
                  </a:txBody>
                  <a:tcPr/>
                </a:tc>
                <a:extLst>
                  <a:ext uri="{0D108BD9-81ED-4DB2-BD59-A6C34878D82A}">
                    <a16:rowId xmlns="" xmlns:a16="http://schemas.microsoft.com/office/drawing/2014/main" val="2705097377"/>
                  </a:ext>
                </a:extLst>
              </a:tr>
              <a:tr h="370840">
                <a:tc>
                  <a:txBody>
                    <a:bodyPr/>
                    <a:lstStyle/>
                    <a:p>
                      <a:r>
                        <a:rPr lang="en-IN" sz="2000" dirty="0">
                          <a:solidFill>
                            <a:schemeClr val="tx1"/>
                          </a:solidFill>
                          <a:latin typeface="Times New Roman" panose="02020603050405020304" pitchFamily="18" charset="0"/>
                          <a:cs typeface="Times New Roman" panose="02020603050405020304" pitchFamily="18" charset="0"/>
                        </a:rPr>
                        <a:t>Drives</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4 servo motors</a:t>
                      </a:r>
                    </a:p>
                  </a:txBody>
                  <a:tcPr/>
                </a:tc>
                <a:extLst>
                  <a:ext uri="{0D108BD9-81ED-4DB2-BD59-A6C34878D82A}">
                    <a16:rowId xmlns="" xmlns:a16="http://schemas.microsoft.com/office/drawing/2014/main" val="1774875259"/>
                  </a:ext>
                </a:extLst>
              </a:tr>
              <a:tr h="370840">
                <a:tc>
                  <a:txBody>
                    <a:bodyPr/>
                    <a:lstStyle/>
                    <a:p>
                      <a:r>
                        <a:rPr lang="en-IN" sz="2000" dirty="0">
                          <a:solidFill>
                            <a:schemeClr val="tx1"/>
                          </a:solidFill>
                          <a:latin typeface="Times New Roman" panose="02020603050405020304" pitchFamily="18" charset="0"/>
                          <a:cs typeface="Times New Roman" panose="02020603050405020304" pitchFamily="18" charset="0"/>
                        </a:rPr>
                        <a:t>Configuration</a:t>
                      </a:r>
                    </a:p>
                  </a:txBody>
                  <a:tcPr/>
                </a:tc>
                <a:tc>
                  <a:txBody>
                    <a:bodyPr/>
                    <a:lstStyle/>
                    <a:p>
                      <a:r>
                        <a:rPr lang="en-IN" sz="2000" dirty="0">
                          <a:solidFill>
                            <a:schemeClr val="tx1"/>
                          </a:solidFill>
                          <a:latin typeface="Times New Roman" panose="02020603050405020304" pitchFamily="18" charset="0"/>
                          <a:cs typeface="Times New Roman" panose="02020603050405020304" pitchFamily="18" charset="0"/>
                        </a:rPr>
                        <a:t>4 Axes + end effector</a:t>
                      </a:r>
                    </a:p>
                    <a:p>
                      <a:r>
                        <a:rPr lang="en-IN" sz="2000" dirty="0">
                          <a:solidFill>
                            <a:schemeClr val="tx1"/>
                          </a:solidFill>
                          <a:latin typeface="Times New Roman" panose="02020603050405020304" pitchFamily="18" charset="0"/>
                          <a:cs typeface="Times New Roman" panose="02020603050405020304" pitchFamily="18" charset="0"/>
                        </a:rPr>
                        <a:t>All axes are independent</a:t>
                      </a:r>
                    </a:p>
                    <a:p>
                      <a:r>
                        <a:rPr lang="en-IN" sz="2000" dirty="0">
                          <a:solidFill>
                            <a:schemeClr val="tx1"/>
                          </a:solidFill>
                          <a:latin typeface="Times New Roman" panose="02020603050405020304" pitchFamily="18" charset="0"/>
                          <a:cs typeface="Times New Roman" panose="02020603050405020304" pitchFamily="18" charset="0"/>
                        </a:rPr>
                        <a:t>All axes can be controlled simultaneously</a:t>
                      </a:r>
                    </a:p>
                  </a:txBody>
                  <a:tcPr/>
                </a:tc>
                <a:extLst>
                  <a:ext uri="{0D108BD9-81ED-4DB2-BD59-A6C34878D82A}">
                    <a16:rowId xmlns="" xmlns:a16="http://schemas.microsoft.com/office/drawing/2014/main" val="1119004523"/>
                  </a:ext>
                </a:extLst>
              </a:tr>
              <a:tr h="370840">
                <a:tc>
                  <a:txBody>
                    <a:bodyPr/>
                    <a:lstStyle/>
                    <a:p>
                      <a:r>
                        <a:rPr lang="en-IN" sz="2000" dirty="0">
                          <a:solidFill>
                            <a:schemeClr val="tx1"/>
                          </a:solidFill>
                          <a:latin typeface="Times New Roman" panose="02020603050405020304" pitchFamily="18" charset="0"/>
                          <a:cs typeface="Times New Roman" panose="02020603050405020304" pitchFamily="18" charset="0"/>
                        </a:rPr>
                        <a:t>Work Envelope</a:t>
                      </a:r>
                    </a:p>
                  </a:txBody>
                  <a:tcPr/>
                </a:tc>
                <a:tc>
                  <a:txBody>
                    <a:bodyPr/>
                    <a:lstStyle/>
                    <a:p>
                      <a:pPr marL="342900" indent="-342900">
                        <a:buFont typeface="Wingdings" panose="05000000000000000000" pitchFamily="2" charset="2"/>
                        <a:buChar char="§"/>
                      </a:pPr>
                      <a:r>
                        <a:rPr lang="en-IN" sz="2000" dirty="0">
                          <a:solidFill>
                            <a:schemeClr val="tx1"/>
                          </a:solidFill>
                          <a:latin typeface="Times New Roman" panose="02020603050405020304" pitchFamily="18" charset="0"/>
                          <a:cs typeface="Times New Roman" panose="02020603050405020304" pitchFamily="18" charset="0"/>
                        </a:rPr>
                        <a:t>Shoulder : 150 degrees</a:t>
                      </a:r>
                    </a:p>
                    <a:p>
                      <a:pPr marL="342900" indent="-342900">
                        <a:buFont typeface="Wingdings" panose="05000000000000000000" pitchFamily="2" charset="2"/>
                        <a:buChar char="§"/>
                      </a:pPr>
                      <a:r>
                        <a:rPr lang="en-IN" sz="2000" dirty="0">
                          <a:solidFill>
                            <a:schemeClr val="tx1"/>
                          </a:solidFill>
                          <a:latin typeface="Times New Roman" panose="02020603050405020304" pitchFamily="18" charset="0"/>
                          <a:cs typeface="Times New Roman" panose="02020603050405020304" pitchFamily="18" charset="0"/>
                        </a:rPr>
                        <a:t>Elbow: 180 degrees</a:t>
                      </a:r>
                    </a:p>
                    <a:p>
                      <a:pPr marL="342900" indent="-342900">
                        <a:buFont typeface="Wingdings" panose="05000000000000000000" pitchFamily="2" charset="2"/>
                        <a:buChar char="§"/>
                      </a:pPr>
                      <a:r>
                        <a:rPr lang="en-IN" sz="2000" dirty="0">
                          <a:solidFill>
                            <a:schemeClr val="tx1"/>
                          </a:solidFill>
                          <a:latin typeface="Times New Roman" panose="02020603050405020304" pitchFamily="18" charset="0"/>
                          <a:cs typeface="Times New Roman" panose="02020603050405020304" pitchFamily="18" charset="0"/>
                        </a:rPr>
                        <a:t>Wrist: 180 degrees</a:t>
                      </a:r>
                    </a:p>
                    <a:p>
                      <a:pPr marL="342900" indent="-342900">
                        <a:buFont typeface="Wingdings" panose="05000000000000000000" pitchFamily="2" charset="2"/>
                        <a:buChar char="§"/>
                      </a:pPr>
                      <a:r>
                        <a:rPr lang="en-IN" sz="2000" dirty="0">
                          <a:solidFill>
                            <a:schemeClr val="tx1"/>
                          </a:solidFill>
                          <a:latin typeface="Times New Roman" panose="02020603050405020304" pitchFamily="18" charset="0"/>
                          <a:cs typeface="Times New Roman" panose="02020603050405020304" pitchFamily="18" charset="0"/>
                        </a:rPr>
                        <a:t>End effector: 90 degrees</a:t>
                      </a:r>
                    </a:p>
                  </a:txBody>
                  <a:tcPr/>
                </a:tc>
                <a:extLst>
                  <a:ext uri="{0D108BD9-81ED-4DB2-BD59-A6C34878D82A}">
                    <a16:rowId xmlns="" xmlns:a16="http://schemas.microsoft.com/office/drawing/2014/main" val="2205725649"/>
                  </a:ext>
                </a:extLst>
              </a:tr>
            </a:tbl>
          </a:graphicData>
        </a:graphic>
      </p:graphicFrame>
    </p:spTree>
    <p:extLst>
      <p:ext uri="{BB962C8B-B14F-4D97-AF65-F5344CB8AC3E}">
        <p14:creationId xmlns:p14="http://schemas.microsoft.com/office/powerpoint/2010/main" val="4277767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126A5C4-067F-4555-A51A-758B104298CC}"/>
              </a:ext>
            </a:extLst>
          </p:cNvPr>
          <p:cNvSpPr>
            <a:spLocks noGrp="1"/>
          </p:cNvSpPr>
          <p:nvPr>
            <p:ph type="title"/>
          </p:nvPr>
        </p:nvSpPr>
        <p:spPr>
          <a:xfrm>
            <a:off x="457200" y="11072"/>
            <a:ext cx="8229600" cy="1143000"/>
          </a:xfrm>
        </p:spPr>
        <p:txBody>
          <a:bodyPr>
            <a:norm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Hardware Components </a:t>
            </a:r>
          </a:p>
        </p:txBody>
      </p:sp>
      <p:sp>
        <p:nvSpPr>
          <p:cNvPr id="5" name="TextBox 4">
            <a:extLst>
              <a:ext uri="{FF2B5EF4-FFF2-40B4-BE49-F238E27FC236}">
                <a16:creationId xmlns="" xmlns:a16="http://schemas.microsoft.com/office/drawing/2014/main" id="{CAE40E12-A8B4-484B-BB23-11B2073FC01E}"/>
              </a:ext>
            </a:extLst>
          </p:cNvPr>
          <p:cNvSpPr txBox="1"/>
          <p:nvPr/>
        </p:nvSpPr>
        <p:spPr>
          <a:xfrm>
            <a:off x="5562600" y="3642360"/>
            <a:ext cx="3429000"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DC to DC Conversion Module</a:t>
            </a:r>
          </a:p>
        </p:txBody>
      </p:sp>
      <p:pic>
        <p:nvPicPr>
          <p:cNvPr id="6" name="Picture 5">
            <a:extLst>
              <a:ext uri="{FF2B5EF4-FFF2-40B4-BE49-F238E27FC236}">
                <a16:creationId xmlns="" xmlns:a16="http://schemas.microsoft.com/office/drawing/2014/main" id="{0B6C1BAD-B72C-4FE3-B247-C88ED681A65D}"/>
              </a:ext>
            </a:extLst>
          </p:cNvPr>
          <p:cNvPicPr/>
          <p:nvPr/>
        </p:nvPicPr>
        <p:blipFill>
          <a:blip r:embed="rId2">
            <a:extLst>
              <a:ext uri="{28A0092B-C50C-407E-A947-70E740481C1C}">
                <a14:useLocalDpi xmlns:a14="http://schemas.microsoft.com/office/drawing/2010/main" val="0"/>
              </a:ext>
            </a:extLst>
          </a:blip>
          <a:stretch>
            <a:fillRect/>
          </a:stretch>
        </p:blipFill>
        <p:spPr>
          <a:xfrm>
            <a:off x="5562600" y="1219200"/>
            <a:ext cx="2743200" cy="2423160"/>
          </a:xfrm>
          <a:prstGeom prst="rect">
            <a:avLst/>
          </a:prstGeom>
        </p:spPr>
      </p:pic>
      <p:pic>
        <p:nvPicPr>
          <p:cNvPr id="7" name="Picture 6">
            <a:extLst>
              <a:ext uri="{FF2B5EF4-FFF2-40B4-BE49-F238E27FC236}">
                <a16:creationId xmlns="" xmlns:a16="http://schemas.microsoft.com/office/drawing/2014/main" id="{B37FB4D4-9C69-4D66-91B0-C9906E6EC2FF}"/>
              </a:ext>
            </a:extLst>
          </p:cNvPr>
          <p:cNvPicPr/>
          <p:nvPr/>
        </p:nvPicPr>
        <p:blipFill>
          <a:blip r:embed="rId3">
            <a:extLst>
              <a:ext uri="{28A0092B-C50C-407E-A947-70E740481C1C}">
                <a14:useLocalDpi xmlns:a14="http://schemas.microsoft.com/office/drawing/2010/main" val="0"/>
              </a:ext>
            </a:extLst>
          </a:blip>
          <a:stretch>
            <a:fillRect/>
          </a:stretch>
        </p:blipFill>
        <p:spPr>
          <a:xfrm>
            <a:off x="607635" y="1417638"/>
            <a:ext cx="2516169" cy="2228840"/>
          </a:xfrm>
          <a:prstGeom prst="rect">
            <a:avLst/>
          </a:prstGeom>
        </p:spPr>
      </p:pic>
      <p:sp>
        <p:nvSpPr>
          <p:cNvPr id="8" name="TextBox 7">
            <a:extLst>
              <a:ext uri="{FF2B5EF4-FFF2-40B4-BE49-F238E27FC236}">
                <a16:creationId xmlns="" xmlns:a16="http://schemas.microsoft.com/office/drawing/2014/main" id="{15E9D60F-9B7C-45BD-B726-64AE1322C2FC}"/>
              </a:ext>
            </a:extLst>
          </p:cNvPr>
          <p:cNvSpPr txBox="1"/>
          <p:nvPr/>
        </p:nvSpPr>
        <p:spPr>
          <a:xfrm>
            <a:off x="607635" y="3646478"/>
            <a:ext cx="2516169"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Arduino UNO</a:t>
            </a:r>
          </a:p>
        </p:txBody>
      </p:sp>
      <p:pic>
        <p:nvPicPr>
          <p:cNvPr id="9" name="Picture 8">
            <a:extLst>
              <a:ext uri="{FF2B5EF4-FFF2-40B4-BE49-F238E27FC236}">
                <a16:creationId xmlns="" xmlns:a16="http://schemas.microsoft.com/office/drawing/2014/main" id="{5BC4F406-972B-4EBC-8EB1-8B36BDD7A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901" y="3749783"/>
            <a:ext cx="2666603" cy="201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 xmlns:a16="http://schemas.microsoft.com/office/drawing/2014/main" id="{2C618644-B447-4922-9049-98903C4E6BFC}"/>
              </a:ext>
            </a:extLst>
          </p:cNvPr>
          <p:cNvSpPr txBox="1"/>
          <p:nvPr/>
        </p:nvSpPr>
        <p:spPr>
          <a:xfrm>
            <a:off x="3010099" y="5875318"/>
            <a:ext cx="3238698"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Ultra Torque Servo Motor</a:t>
            </a:r>
          </a:p>
        </p:txBody>
      </p:sp>
    </p:spTree>
    <p:extLst>
      <p:ext uri="{BB962C8B-B14F-4D97-AF65-F5344CB8AC3E}">
        <p14:creationId xmlns:p14="http://schemas.microsoft.com/office/powerpoint/2010/main" val="19744560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7"/>
            <a:ext cx="8229600" cy="1143000"/>
          </a:xfrm>
        </p:spPr>
        <p:txBody>
          <a:bodyPr>
            <a:normAutofit/>
          </a:bodyPr>
          <a:lstStyle/>
          <a:p>
            <a:r>
              <a:rPr lang="en-IN" sz="3600" dirty="0">
                <a:solidFill>
                  <a:schemeClr val="tx1"/>
                </a:solidFill>
                <a:effectLst/>
                <a:latin typeface="Times New Roman" panose="02020603050405020304" pitchFamily="18" charset="0"/>
                <a:cs typeface="Times New Roman" panose="02020603050405020304" pitchFamily="18" charset="0"/>
              </a:rPr>
              <a:t>Control Circuit Design for Robotic Arm</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14400"/>
            <a:ext cx="6336704" cy="532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111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Robotic Arm Design</a:t>
            </a:r>
          </a:p>
        </p:txBody>
      </p:sp>
      <p:sp>
        <p:nvSpPr>
          <p:cNvPr id="5" name="TextBox 4"/>
          <p:cNvSpPr txBox="1"/>
          <p:nvPr/>
        </p:nvSpPr>
        <p:spPr>
          <a:xfrm>
            <a:off x="1052819" y="5105400"/>
            <a:ext cx="324314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Design in SolidWorks</a:t>
            </a:r>
          </a:p>
        </p:txBody>
      </p:sp>
      <p:sp>
        <p:nvSpPr>
          <p:cNvPr id="10" name="TextBox 9"/>
          <p:cNvSpPr txBox="1"/>
          <p:nvPr/>
        </p:nvSpPr>
        <p:spPr>
          <a:xfrm>
            <a:off x="5706894" y="5704058"/>
            <a:ext cx="2277940"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3D Printer</a:t>
            </a:r>
          </a:p>
        </p:txBody>
      </p:sp>
      <p:pic>
        <p:nvPicPr>
          <p:cNvPr id="6" name="Picture 5">
            <a:extLst>
              <a:ext uri="{FF2B5EF4-FFF2-40B4-BE49-F238E27FC236}">
                <a16:creationId xmlns="" xmlns:a16="http://schemas.microsoft.com/office/drawing/2014/main" id="{EAE89603-5F18-4DFE-9722-600A1B759B2B}"/>
              </a:ext>
            </a:extLst>
          </p:cNvPr>
          <p:cNvPicPr>
            <a:picLocks noChangeAspect="1"/>
          </p:cNvPicPr>
          <p:nvPr/>
        </p:nvPicPr>
        <p:blipFill rotWithShape="1">
          <a:blip r:embed="rId2">
            <a:extLst>
              <a:ext uri="{28A0092B-C50C-407E-A947-70E740481C1C}">
                <a14:useLocalDpi xmlns:a14="http://schemas.microsoft.com/office/drawing/2010/main" val="0"/>
              </a:ext>
            </a:extLst>
          </a:blip>
          <a:srcRect r="21164"/>
          <a:stretch/>
        </p:blipFill>
        <p:spPr>
          <a:xfrm>
            <a:off x="457200" y="2018663"/>
            <a:ext cx="4417066" cy="2932750"/>
          </a:xfrm>
          <a:prstGeom prst="rect">
            <a:avLst/>
          </a:prstGeom>
        </p:spPr>
      </p:pic>
      <p:pic>
        <p:nvPicPr>
          <p:cNvPr id="13" name="Picture 12">
            <a:extLst>
              <a:ext uri="{FF2B5EF4-FFF2-40B4-BE49-F238E27FC236}">
                <a16:creationId xmlns="" xmlns:a16="http://schemas.microsoft.com/office/drawing/2014/main" id="{4A537591-EB4A-4592-8385-FB6C487979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266019"/>
            <a:ext cx="3328529" cy="4438039"/>
          </a:xfrm>
          <a:prstGeom prst="rect">
            <a:avLst/>
          </a:prstGeom>
        </p:spPr>
      </p:pic>
    </p:spTree>
    <p:extLst>
      <p:ext uri="{BB962C8B-B14F-4D97-AF65-F5344CB8AC3E}">
        <p14:creationId xmlns:p14="http://schemas.microsoft.com/office/powerpoint/2010/main" val="3413518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73650D2-F3A0-42B8-AFCB-12126860CDD1}"/>
              </a:ext>
            </a:extLst>
          </p:cNvPr>
          <p:cNvSpPr>
            <a:spLocks noGrp="1"/>
          </p:cNvSpPr>
          <p:nvPr>
            <p:ph type="title"/>
          </p:nvPr>
        </p:nvSpPr>
        <p:spPr>
          <a:xfrm>
            <a:off x="457200" y="0"/>
            <a:ext cx="8229600" cy="1143000"/>
          </a:xfrm>
        </p:spPr>
        <p:txBody>
          <a:bodyPr>
            <a:norm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Robotic Arm Design</a:t>
            </a:r>
          </a:p>
        </p:txBody>
      </p:sp>
      <p:pic>
        <p:nvPicPr>
          <p:cNvPr id="4" name="Picture 2">
            <a:extLst>
              <a:ext uri="{FF2B5EF4-FFF2-40B4-BE49-F238E27FC236}">
                <a16:creationId xmlns="" xmlns:a16="http://schemas.microsoft.com/office/drawing/2014/main" id="{F0C46949-5A94-4221-8BFC-BB87C86A7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956"/>
          <a:stretch/>
        </p:blipFill>
        <p:spPr bwMode="auto">
          <a:xfrm>
            <a:off x="5181600" y="1417638"/>
            <a:ext cx="3113051" cy="440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 xmlns:a16="http://schemas.microsoft.com/office/drawing/2014/main" id="{0C7CC7BA-1E81-48E3-8F75-34919FB80D6C}"/>
              </a:ext>
            </a:extLst>
          </p:cNvPr>
          <p:cNvSpPr txBox="1"/>
          <p:nvPr/>
        </p:nvSpPr>
        <p:spPr>
          <a:xfrm>
            <a:off x="1099999" y="4749810"/>
            <a:ext cx="227794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Circuit Design</a:t>
            </a:r>
          </a:p>
        </p:txBody>
      </p:sp>
      <p:sp>
        <p:nvSpPr>
          <p:cNvPr id="7" name="TextBox 6">
            <a:extLst>
              <a:ext uri="{FF2B5EF4-FFF2-40B4-BE49-F238E27FC236}">
                <a16:creationId xmlns="" xmlns:a16="http://schemas.microsoft.com/office/drawing/2014/main" id="{B087EFA3-CDE7-48E1-A308-80E4379802E7}"/>
              </a:ext>
            </a:extLst>
          </p:cNvPr>
          <p:cNvSpPr txBox="1"/>
          <p:nvPr/>
        </p:nvSpPr>
        <p:spPr>
          <a:xfrm>
            <a:off x="5181600" y="5853787"/>
            <a:ext cx="3113051"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Robotic Arm</a:t>
            </a:r>
          </a:p>
        </p:txBody>
      </p:sp>
      <p:pic>
        <p:nvPicPr>
          <p:cNvPr id="9" name="Picture 8">
            <a:extLst>
              <a:ext uri="{FF2B5EF4-FFF2-40B4-BE49-F238E27FC236}">
                <a16:creationId xmlns="" xmlns:a16="http://schemas.microsoft.com/office/drawing/2014/main" id="{B85BA01D-866D-420E-A008-2B728F059A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464" b="9183"/>
          <a:stretch/>
        </p:blipFill>
        <p:spPr>
          <a:xfrm rot="10800000">
            <a:off x="457200" y="2285999"/>
            <a:ext cx="3733800" cy="2362200"/>
          </a:xfrm>
          <a:prstGeom prst="rect">
            <a:avLst/>
          </a:prstGeom>
        </p:spPr>
      </p:pic>
    </p:spTree>
    <p:extLst>
      <p:ext uri="{BB962C8B-B14F-4D97-AF65-F5344CB8AC3E}">
        <p14:creationId xmlns:p14="http://schemas.microsoft.com/office/powerpoint/2010/main" val="1959436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0179F05-6C58-4396-901D-EE5327D5865D}"/>
              </a:ext>
            </a:extLst>
          </p:cNvPr>
          <p:cNvSpPr>
            <a:spLocks noGrp="1"/>
          </p:cNvSpPr>
          <p:nvPr>
            <p:ph type="title"/>
          </p:nvPr>
        </p:nvSpPr>
        <p:spPr>
          <a:xfrm>
            <a:off x="609600" y="2857500"/>
            <a:ext cx="8229600" cy="1143000"/>
          </a:xfrm>
        </p:spPr>
        <p:txBody>
          <a:bodyPr>
            <a:normAutofit/>
          </a:bodyPr>
          <a:lstStyle/>
          <a:p>
            <a:pPr algn="ctr"/>
            <a:r>
              <a:rPr lang="en-IN" sz="4000" dirty="0">
                <a:solidFill>
                  <a:schemeClr val="tx1"/>
                </a:solidFill>
                <a:effectLst/>
                <a:latin typeface="Times New Roman" panose="02020603050405020304" pitchFamily="18" charset="0"/>
                <a:cs typeface="Times New Roman" panose="02020603050405020304" pitchFamily="18" charset="0"/>
              </a:rPr>
              <a:t>DESIGN OF CONVEYOR BELT</a:t>
            </a:r>
          </a:p>
        </p:txBody>
      </p:sp>
    </p:spTree>
    <p:extLst>
      <p:ext uri="{BB962C8B-B14F-4D97-AF65-F5344CB8AC3E}">
        <p14:creationId xmlns:p14="http://schemas.microsoft.com/office/powerpoint/2010/main" val="1751620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BOT Ro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838200"/>
            <a:ext cx="5760640" cy="4292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4696361"/>
            <a:ext cx="9144000" cy="1323439"/>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Ulices</a:t>
            </a:r>
            <a:r>
              <a:rPr lang="en-US" sz="2000" dirty="0">
                <a:latin typeface="Times New Roman" panose="02020603050405020304" pitchFamily="18" charset="0"/>
                <a:cs typeface="Times New Roman" panose="02020603050405020304" pitchFamily="18" charset="0"/>
              </a:rPr>
              <a:t>, M. Irma and J. Carlos, "Design of an Electronic Coupling to Control Speed of Motor on a Conveyor Belt Using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2020 International Conference on Mechatronics, Electronics and Automotive Engineering (ICMEAE)</a:t>
            </a:r>
            <a:r>
              <a:rPr lang="en-US" sz="2000" dirty="0">
                <a:latin typeface="Times New Roman" panose="02020603050405020304" pitchFamily="18" charset="0"/>
                <a:cs typeface="Times New Roman" panose="02020603050405020304" pitchFamily="18" charset="0"/>
              </a:rPr>
              <a:t>, 2020, pp. 115-121,</a:t>
            </a:r>
          </a:p>
          <a:p>
            <a:pPr algn="ct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10.1109/ICMEAE51770.2020.00027.</a:t>
            </a:r>
            <a:endParaRPr lang="en-IN" sz="2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 xmlns:a16="http://schemas.microsoft.com/office/drawing/2014/main" id="{9D313B0B-155D-40F5-BC41-2B75C7911F62}"/>
              </a:ext>
            </a:extLst>
          </p:cNvPr>
          <p:cNvSpPr txBox="1">
            <a:spLocks/>
          </p:cNvSpPr>
          <p:nvPr/>
        </p:nvSpPr>
        <p:spPr>
          <a:xfrm>
            <a:off x="0" y="131936"/>
            <a:ext cx="9144000" cy="1392064"/>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IN" sz="3600" dirty="0">
                <a:solidFill>
                  <a:schemeClr val="tx1"/>
                </a:solidFill>
                <a:effectLst/>
                <a:latin typeface="Times New Roman" panose="02020603050405020304" pitchFamily="18" charset="0"/>
                <a:cs typeface="Times New Roman" panose="02020603050405020304" pitchFamily="18" charset="0"/>
              </a:rPr>
              <a:t>Design of IoT Controlled Conveyor Belt </a:t>
            </a:r>
          </a:p>
        </p:txBody>
      </p:sp>
    </p:spTree>
    <p:extLst>
      <p:ext uri="{BB962C8B-B14F-4D97-AF65-F5344CB8AC3E}">
        <p14:creationId xmlns:p14="http://schemas.microsoft.com/office/powerpoint/2010/main" val="159326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229600" cy="707886"/>
          </a:xfrm>
          <a:prstGeom prst="rect">
            <a:avLst/>
          </a:prstGeom>
        </p:spPr>
        <p:txBody>
          <a:bodyPr wrap="square">
            <a:spAutoFit/>
          </a:bodyPr>
          <a:lstStyle/>
          <a:p>
            <a:r>
              <a:rPr lang="en-US" sz="4000" b="1" dirty="0">
                <a:latin typeface="Times New Roman" pitchFamily="18" charset="0"/>
                <a:cs typeface="Times New Roman" pitchFamily="18" charset="0"/>
              </a:rPr>
              <a:t>Contents:</a:t>
            </a:r>
          </a:p>
        </p:txBody>
      </p:sp>
      <p:sp>
        <p:nvSpPr>
          <p:cNvPr id="3" name="TextBox 2"/>
          <p:cNvSpPr txBox="1"/>
          <p:nvPr/>
        </p:nvSpPr>
        <p:spPr>
          <a:xfrm>
            <a:off x="358726" y="1600200"/>
            <a:ext cx="3505200" cy="3108543"/>
          </a:xfrm>
          <a:prstGeom prst="rect">
            <a:avLst/>
          </a:prstGeom>
          <a:noFill/>
        </p:spPr>
        <p:txBody>
          <a:bodyPr wrap="square" rtlCol="0">
            <a:spAutoFit/>
          </a:bodyPr>
          <a:lstStyle/>
          <a:p>
            <a:pPr marL="285750" indent="-285750">
              <a:buFont typeface="Wingdings" pitchFamily="2" charset="2"/>
              <a:buChar char="§"/>
            </a:pPr>
            <a:r>
              <a:rPr lang="en-US" sz="2400" dirty="0">
                <a:latin typeface="Times New Roman" pitchFamily="18" charset="0"/>
                <a:cs typeface="Times New Roman" pitchFamily="18" charset="0"/>
              </a:rPr>
              <a:t>Abstract</a:t>
            </a:r>
          </a:p>
          <a:p>
            <a:pPr marL="285750" indent="-285750">
              <a:buFont typeface="Wingdings" pitchFamily="2" charset="2"/>
              <a:buChar char="§"/>
            </a:pPr>
            <a:r>
              <a:rPr lang="en-US" sz="2400" dirty="0">
                <a:latin typeface="Times New Roman" pitchFamily="18" charset="0"/>
                <a:cs typeface="Times New Roman" pitchFamily="18" charset="0"/>
              </a:rPr>
              <a:t>Introduction </a:t>
            </a:r>
            <a:r>
              <a:rPr lang="en-US" sz="2400" dirty="0" smtClean="0">
                <a:latin typeface="Times New Roman" pitchFamily="18" charset="0"/>
                <a:cs typeface="Times New Roman" pitchFamily="18" charset="0"/>
              </a:rPr>
              <a:t>4.0</a:t>
            </a:r>
          </a:p>
          <a:p>
            <a:pPr marL="285750" indent="-285750">
              <a:buFont typeface="Wingdings" pitchFamily="2" charset="2"/>
              <a:buChar char="§"/>
            </a:pPr>
            <a:r>
              <a:rPr lang="en-US" sz="2400" dirty="0" smtClean="0">
                <a:latin typeface="Times New Roman" pitchFamily="18" charset="0"/>
                <a:cs typeface="Times New Roman" pitchFamily="18" charset="0"/>
              </a:rPr>
              <a:t>Introduction to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Digital </a:t>
            </a:r>
            <a:r>
              <a:rPr lang="en-US" sz="2400" dirty="0">
                <a:latin typeface="Times New Roman" pitchFamily="18" charset="0"/>
                <a:cs typeface="Times New Roman" pitchFamily="18" charset="0"/>
              </a:rPr>
              <a:t>Twins</a:t>
            </a:r>
          </a:p>
          <a:p>
            <a:pPr marL="285750" indent="-285750">
              <a:buFont typeface="Wingdings" pitchFamily="2" charset="2"/>
              <a:buChar char="§"/>
            </a:pPr>
            <a:r>
              <a:rPr lang="en-US" sz="2400" dirty="0">
                <a:latin typeface="Times New Roman" pitchFamily="18" charset="0"/>
                <a:cs typeface="Times New Roman" pitchFamily="18" charset="0"/>
              </a:rPr>
              <a:t>Literature Survey</a:t>
            </a:r>
          </a:p>
          <a:p>
            <a:pPr marL="285750" indent="-285750">
              <a:buFont typeface="Wingdings" pitchFamily="2" charset="2"/>
              <a:buChar char="§"/>
            </a:pPr>
            <a:r>
              <a:rPr lang="en-US" sz="2400" dirty="0">
                <a:latin typeface="Times New Roman" pitchFamily="18" charset="0"/>
                <a:cs typeface="Times New Roman" pitchFamily="18" charset="0"/>
              </a:rPr>
              <a:t>Problem Statement</a:t>
            </a:r>
          </a:p>
          <a:p>
            <a:pPr marL="285750" indent="-285750">
              <a:buFont typeface="Wingdings" pitchFamily="2" charset="2"/>
              <a:buChar char="§"/>
            </a:pPr>
            <a:r>
              <a:rPr lang="en-US" sz="2400" dirty="0">
                <a:latin typeface="Times New Roman" pitchFamily="18" charset="0"/>
                <a:cs typeface="Times New Roman" pitchFamily="18" charset="0"/>
              </a:rPr>
              <a:t>Objective</a:t>
            </a:r>
          </a:p>
          <a:p>
            <a:endParaRPr lang="en-US" sz="2800" dirty="0">
              <a:latin typeface="Times New Roman" pitchFamily="18" charset="0"/>
              <a:cs typeface="Times New Roman" pitchFamily="18" charset="0"/>
            </a:endParaRPr>
          </a:p>
        </p:txBody>
      </p:sp>
      <p:sp>
        <p:nvSpPr>
          <p:cNvPr id="4" name="Rectangle 3"/>
          <p:cNvSpPr/>
          <p:nvPr/>
        </p:nvSpPr>
        <p:spPr>
          <a:xfrm>
            <a:off x="3962400" y="1600200"/>
            <a:ext cx="5181600" cy="2308324"/>
          </a:xfrm>
          <a:prstGeom prst="rect">
            <a:avLst/>
          </a:prstGeom>
        </p:spPr>
        <p:txBody>
          <a:bodyPr wrap="square">
            <a:spAutoFit/>
          </a:bodyPr>
          <a:lstStyle/>
          <a:p>
            <a:pPr marL="285750" indent="-285750">
              <a:buFont typeface="Wingdings" pitchFamily="2" charset="2"/>
              <a:buChar char="§"/>
            </a:pPr>
            <a:r>
              <a:rPr lang="en-US" sz="2400" dirty="0">
                <a:latin typeface="Times New Roman" pitchFamily="18" charset="0"/>
                <a:cs typeface="Times New Roman" pitchFamily="18" charset="0"/>
              </a:rPr>
              <a:t>4 </a:t>
            </a:r>
            <a:r>
              <a:rPr lang="en-US" sz="2400" dirty="0" err="1">
                <a:latin typeface="Times New Roman" pitchFamily="18" charset="0"/>
                <a:cs typeface="Times New Roman" pitchFamily="18" charset="0"/>
              </a:rPr>
              <a:t>DoF</a:t>
            </a:r>
            <a:r>
              <a:rPr lang="en-US" sz="2400" dirty="0">
                <a:latin typeface="Times New Roman" pitchFamily="18" charset="0"/>
                <a:cs typeface="Times New Roman" pitchFamily="18" charset="0"/>
              </a:rPr>
              <a:t> robotic Arm</a:t>
            </a:r>
          </a:p>
          <a:p>
            <a:pPr marL="285750" indent="-285750">
              <a:buFont typeface="Wingdings" pitchFamily="2" charset="2"/>
              <a:buChar char="§"/>
            </a:pPr>
            <a:r>
              <a:rPr lang="en-US" sz="2400" dirty="0">
                <a:latin typeface="Times New Roman" pitchFamily="18" charset="0"/>
                <a:cs typeface="Times New Roman" pitchFamily="18" charset="0"/>
              </a:rPr>
              <a:t>Conveyor Belt system</a:t>
            </a:r>
          </a:p>
          <a:p>
            <a:pPr marL="285750" indent="-285750">
              <a:buFont typeface="Wingdings" pitchFamily="2" charset="2"/>
              <a:buChar char="§"/>
            </a:pPr>
            <a:r>
              <a:rPr lang="en-US" sz="2400" dirty="0">
                <a:latin typeface="Times New Roman" pitchFamily="18" charset="0"/>
                <a:cs typeface="Times New Roman" pitchFamily="18" charset="0"/>
              </a:rPr>
              <a:t>Shape Recognition </a:t>
            </a:r>
          </a:p>
          <a:p>
            <a:pPr marL="285750" indent="-285750">
              <a:buFont typeface="Wingdings" pitchFamily="2" charset="2"/>
              <a:buChar char="§"/>
            </a:pPr>
            <a:r>
              <a:rPr lang="en-US" sz="2400" dirty="0">
                <a:latin typeface="Times New Roman" pitchFamily="18" charset="0"/>
                <a:cs typeface="Times New Roman" pitchFamily="18" charset="0"/>
              </a:rPr>
              <a:t>Digital twin simulation</a:t>
            </a:r>
          </a:p>
          <a:p>
            <a:pPr marL="285750" indent="-285750">
              <a:buFont typeface="Wingdings" pitchFamily="2" charset="2"/>
              <a:buChar char="§"/>
            </a:pPr>
            <a:r>
              <a:rPr lang="en-US" sz="2400" dirty="0">
                <a:latin typeface="Times New Roman" pitchFamily="18" charset="0"/>
                <a:cs typeface="Times New Roman" pitchFamily="18" charset="0"/>
              </a:rPr>
              <a:t>Conclusion and Future Scope</a:t>
            </a:r>
          </a:p>
          <a:p>
            <a:pPr marL="285750" indent="-285750">
              <a:buFont typeface="Wingdings" pitchFamily="2" charset="2"/>
              <a:buChar char="§"/>
            </a:pPr>
            <a:r>
              <a:rPr lang="en-US" sz="2400" dirty="0">
                <a:latin typeface="Times New Roman" pitchFamily="18" charset="0"/>
                <a:cs typeface="Times New Roman" pitchFamily="18" charset="0"/>
              </a:rPr>
              <a:t>References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495800"/>
            <a:ext cx="35433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419600"/>
            <a:ext cx="33528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2335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Basic Design of Conveyor belt system</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64"/>
          <a:stretch/>
        </p:blipFill>
        <p:spPr bwMode="auto">
          <a:xfrm>
            <a:off x="595520" y="1556792"/>
            <a:ext cx="8080936" cy="271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7200" y="4807803"/>
            <a:ext cx="8382000" cy="830997"/>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Design parameters: </a:t>
            </a:r>
            <a:r>
              <a:rPr lang="en-IN" sz="2400" dirty="0">
                <a:latin typeface="Times New Roman" panose="02020603050405020304" pitchFamily="18" charset="0"/>
                <a:cs typeface="Times New Roman" panose="02020603050405020304" pitchFamily="18" charset="0"/>
              </a:rPr>
              <a:t>Payload, Belt size, Motor specifications, Belt Speed, Gear Box selection, Speed Control Mechanism</a:t>
            </a:r>
          </a:p>
        </p:txBody>
      </p:sp>
    </p:spTree>
    <p:extLst>
      <p:ext uri="{BB962C8B-B14F-4D97-AF65-F5344CB8AC3E}">
        <p14:creationId xmlns:p14="http://schemas.microsoft.com/office/powerpoint/2010/main" val="1487768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29" y="56764"/>
            <a:ext cx="8664145" cy="1143000"/>
          </a:xfrm>
        </p:spPr>
        <p:txBody>
          <a:bodyPr>
            <a:norm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IoT Based Speed Control of Conveyor Belt</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746" y="1954014"/>
            <a:ext cx="5740254" cy="3374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876800" y="5305054"/>
            <a:ext cx="3985574" cy="1200329"/>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Components:</a:t>
            </a:r>
            <a:r>
              <a:rPr lang="en-US" sz="2400" dirty="0">
                <a:latin typeface="Times New Roman" panose="02020603050405020304" pitchFamily="18" charset="0"/>
                <a:cs typeface="Times New Roman" panose="02020603050405020304" pitchFamily="18" charset="0"/>
              </a:rPr>
              <a:t> Potentiometer, Optocouplers, Arduino UNO, TRIAC, Motor</a:t>
            </a:r>
          </a:p>
        </p:txBody>
      </p:sp>
      <p:pic>
        <p:nvPicPr>
          <p:cNvPr id="9" name="Picture 8">
            <a:extLst>
              <a:ext uri="{FF2B5EF4-FFF2-40B4-BE49-F238E27FC236}">
                <a16:creationId xmlns="" xmlns:a16="http://schemas.microsoft.com/office/drawing/2014/main" id="{04BCE35F-8BD8-46C0-B944-E0A972AB1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6" y="1199764"/>
            <a:ext cx="3920668" cy="2987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719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BBAAEB1-6B71-4C78-9864-748D27442D1C}"/>
              </a:ext>
            </a:extLst>
          </p:cNvPr>
          <p:cNvSpPr>
            <a:spLocks noGrp="1"/>
          </p:cNvSpPr>
          <p:nvPr>
            <p:ph type="title"/>
          </p:nvPr>
        </p:nvSpPr>
        <p:spPr>
          <a:xfrm>
            <a:off x="457200" y="152400"/>
            <a:ext cx="8458200" cy="1143000"/>
          </a:xfrm>
        </p:spPr>
        <p:txBody>
          <a:bodyPr>
            <a:normAutofit/>
          </a:bodyPr>
          <a:lstStyle/>
          <a:p>
            <a:r>
              <a:rPr lang="en-IN" sz="2800" dirty="0">
                <a:solidFill>
                  <a:schemeClr val="tx1"/>
                </a:solidFill>
                <a:effectLst/>
                <a:latin typeface="Times New Roman" panose="02020603050405020304" pitchFamily="18" charset="0"/>
                <a:cs typeface="Times New Roman" panose="02020603050405020304" pitchFamily="18" charset="0"/>
              </a:rPr>
              <a:t>Conveyor Belt </a:t>
            </a:r>
            <a:r>
              <a:rPr lang="en-IN" sz="2800" dirty="0" smtClean="0">
                <a:solidFill>
                  <a:schemeClr val="tx1"/>
                </a:solidFill>
                <a:effectLst/>
                <a:latin typeface="Times New Roman" panose="02020603050405020304" pitchFamily="18" charset="0"/>
                <a:cs typeface="Times New Roman" panose="02020603050405020304" pitchFamily="18" charset="0"/>
              </a:rPr>
              <a:t>– </a:t>
            </a:r>
            <a:r>
              <a:rPr lang="en-IN" sz="2800" dirty="0" err="1" smtClean="0">
                <a:solidFill>
                  <a:schemeClr val="tx1"/>
                </a:solidFill>
                <a:effectLst/>
                <a:latin typeface="Times New Roman" panose="02020603050405020304" pitchFamily="18" charset="0"/>
                <a:cs typeface="Times New Roman" panose="02020603050405020304" pitchFamily="18" charset="0"/>
              </a:rPr>
              <a:t>IoT</a:t>
            </a:r>
            <a:r>
              <a:rPr lang="en-IN" sz="2800" dirty="0" smtClean="0">
                <a:solidFill>
                  <a:schemeClr val="tx1"/>
                </a:solidFill>
                <a:effectLst/>
                <a:latin typeface="Times New Roman" panose="02020603050405020304" pitchFamily="18" charset="0"/>
                <a:cs typeface="Times New Roman" panose="02020603050405020304" pitchFamily="18" charset="0"/>
              </a:rPr>
              <a:t> based Motor </a:t>
            </a:r>
            <a:r>
              <a:rPr lang="en-IN" sz="2800" dirty="0">
                <a:solidFill>
                  <a:schemeClr val="tx1"/>
                </a:solidFill>
                <a:effectLst/>
                <a:latin typeface="Times New Roman" panose="02020603050405020304" pitchFamily="18" charset="0"/>
                <a:cs typeface="Times New Roman" panose="02020603050405020304" pitchFamily="18" charset="0"/>
              </a:rPr>
              <a:t>Speed Control</a:t>
            </a:r>
          </a:p>
        </p:txBody>
      </p:sp>
      <p:pic>
        <p:nvPicPr>
          <p:cNvPr id="9" name="Picture 8">
            <a:extLst>
              <a:ext uri="{FF2B5EF4-FFF2-40B4-BE49-F238E27FC236}">
                <a16:creationId xmlns="" xmlns:a16="http://schemas.microsoft.com/office/drawing/2014/main" id="{56B2ADB0-34A6-4ED7-93EA-5E16A3278D04}"/>
              </a:ext>
            </a:extLst>
          </p:cNvPr>
          <p:cNvPicPr>
            <a:picLocks noChangeAspect="1"/>
          </p:cNvPicPr>
          <p:nvPr/>
        </p:nvPicPr>
        <p:blipFill rotWithShape="1">
          <a:blip r:embed="rId2">
            <a:extLst>
              <a:ext uri="{28A0092B-C50C-407E-A947-70E740481C1C}">
                <a14:useLocalDpi xmlns:a14="http://schemas.microsoft.com/office/drawing/2010/main" val="0"/>
              </a:ext>
            </a:extLst>
          </a:blip>
          <a:srcRect l="8518" t="18889" r="15926" b="17778"/>
          <a:stretch/>
        </p:blipFill>
        <p:spPr>
          <a:xfrm>
            <a:off x="457200" y="1494223"/>
            <a:ext cx="3886200" cy="4343400"/>
          </a:xfrm>
          <a:prstGeom prst="rect">
            <a:avLst/>
          </a:prstGeom>
        </p:spPr>
      </p:pic>
      <p:pic>
        <p:nvPicPr>
          <p:cNvPr id="14" name="Content Placeholder 4">
            <a:extLst>
              <a:ext uri="{FF2B5EF4-FFF2-40B4-BE49-F238E27FC236}">
                <a16:creationId xmlns="" xmlns:a16="http://schemas.microsoft.com/office/drawing/2014/main" id="{3AC1DF5D-55D1-42A2-B5B6-8D1BD625CE7C}"/>
              </a:ext>
            </a:extLst>
          </p:cNvPr>
          <p:cNvPicPr>
            <a:picLocks noChangeAspect="1"/>
          </p:cNvPicPr>
          <p:nvPr/>
        </p:nvPicPr>
        <p:blipFill rotWithShape="1">
          <a:blip r:embed="rId3">
            <a:extLst>
              <a:ext uri="{28A0092B-C50C-407E-A947-70E740481C1C}">
                <a14:useLocalDpi xmlns:a14="http://schemas.microsoft.com/office/drawing/2010/main" val="0"/>
              </a:ext>
            </a:extLst>
          </a:blip>
          <a:srcRect t="3710" b="9821"/>
          <a:stretch/>
        </p:blipFill>
        <p:spPr>
          <a:xfrm>
            <a:off x="4800600" y="1066800"/>
            <a:ext cx="3558290" cy="5472677"/>
          </a:xfrm>
          <a:prstGeom prst="rect">
            <a:avLst/>
          </a:prstGeom>
        </p:spPr>
      </p:pic>
    </p:spTree>
    <p:extLst>
      <p:ext uri="{BB962C8B-B14F-4D97-AF65-F5344CB8AC3E}">
        <p14:creationId xmlns:p14="http://schemas.microsoft.com/office/powerpoint/2010/main" val="1211222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C2DE94F-A8E4-44D9-B864-9D253DD3A2B6}"/>
              </a:ext>
            </a:extLst>
          </p:cNvPr>
          <p:cNvSpPr>
            <a:spLocks noGrp="1"/>
          </p:cNvSpPr>
          <p:nvPr>
            <p:ph type="title"/>
          </p:nvPr>
        </p:nvSpPr>
        <p:spPr>
          <a:xfrm>
            <a:off x="0" y="2857500"/>
            <a:ext cx="9144000" cy="1143000"/>
          </a:xfrm>
        </p:spPr>
        <p:txBody>
          <a:bodyPr>
            <a:normAutofit fontScale="90000"/>
          </a:bodyPr>
          <a:lstStyle/>
          <a:p>
            <a:pPr algn="ctr"/>
            <a:r>
              <a:rPr lang="en-IN" sz="4000" dirty="0">
                <a:solidFill>
                  <a:schemeClr val="tx1"/>
                </a:solidFill>
                <a:effectLst/>
                <a:latin typeface="Times New Roman" panose="02020603050405020304" pitchFamily="18" charset="0"/>
                <a:cs typeface="Times New Roman" panose="02020603050405020304" pitchFamily="18" charset="0"/>
              </a:rPr>
              <a:t>SHAPE </a:t>
            </a:r>
            <a:r>
              <a:rPr lang="en-IN" sz="4000" dirty="0" smtClean="0">
                <a:solidFill>
                  <a:schemeClr val="tx1"/>
                </a:solidFill>
                <a:effectLst/>
                <a:latin typeface="Times New Roman" panose="02020603050405020304" pitchFamily="18" charset="0"/>
                <a:cs typeface="Times New Roman" panose="02020603050405020304" pitchFamily="18" charset="0"/>
              </a:rPr>
              <a:t>RECOGNITION AND SORTING</a:t>
            </a:r>
            <a:endParaRPr lang="en-IN" sz="40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25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A00D99F3-907A-4C2B-883B-71A1F23EBCA2}"/>
              </a:ext>
            </a:extLst>
          </p:cNvPr>
          <p:cNvSpPr>
            <a:spLocks noGrp="1"/>
          </p:cNvSpPr>
          <p:nvPr>
            <p:ph type="title"/>
          </p:nvPr>
        </p:nvSpPr>
        <p:spPr>
          <a:xfrm>
            <a:off x="457200" y="76200"/>
            <a:ext cx="8229600" cy="1143000"/>
          </a:xfrm>
        </p:spPr>
        <p:txBody>
          <a:bodyPr>
            <a:norm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Web Camera for Object Detection</a:t>
            </a:r>
          </a:p>
        </p:txBody>
      </p:sp>
      <p:pic>
        <p:nvPicPr>
          <p:cNvPr id="5" name="Picture 4">
            <a:extLst>
              <a:ext uri="{FF2B5EF4-FFF2-40B4-BE49-F238E27FC236}">
                <a16:creationId xmlns="" xmlns:a16="http://schemas.microsoft.com/office/drawing/2014/main" id="{C086C754-6C1B-43BF-A43D-232A0A77EA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 y="1417638"/>
            <a:ext cx="2947182" cy="2947182"/>
          </a:xfrm>
          <a:prstGeom prst="rect">
            <a:avLst/>
          </a:prstGeom>
        </p:spPr>
      </p:pic>
      <p:pic>
        <p:nvPicPr>
          <p:cNvPr id="6" name="Picture 5">
            <a:extLst>
              <a:ext uri="{FF2B5EF4-FFF2-40B4-BE49-F238E27FC236}">
                <a16:creationId xmlns="" xmlns:a16="http://schemas.microsoft.com/office/drawing/2014/main" id="{A8F07FEB-7FE8-4041-8AD6-CBA71C10CE9A}"/>
              </a:ext>
            </a:extLst>
          </p:cNvPr>
          <p:cNvPicPr/>
          <p:nvPr/>
        </p:nvPicPr>
        <p:blipFill rotWithShape="1">
          <a:blip r:embed="rId3" cstate="print">
            <a:extLst>
              <a:ext uri="{28A0092B-C50C-407E-A947-70E740481C1C}">
                <a14:useLocalDpi xmlns:a14="http://schemas.microsoft.com/office/drawing/2010/main" val="0"/>
              </a:ext>
            </a:extLst>
          </a:blip>
          <a:srcRect t="15517"/>
          <a:stretch/>
        </p:blipFill>
        <p:spPr bwMode="auto">
          <a:xfrm>
            <a:off x="4800600" y="1524000"/>
            <a:ext cx="3657600" cy="464436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 xmlns:a16="http://schemas.microsoft.com/office/drawing/2014/main" id="{D3907F9C-1362-41A8-BAE7-4736905C1001}"/>
              </a:ext>
            </a:extLst>
          </p:cNvPr>
          <p:cNvSpPr txBox="1"/>
          <p:nvPr/>
        </p:nvSpPr>
        <p:spPr>
          <a:xfrm>
            <a:off x="4107766" y="2989384"/>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391951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F3CB24F-1541-422A-AC26-06848AD05982}"/>
              </a:ext>
            </a:extLst>
          </p:cNvPr>
          <p:cNvSpPr>
            <a:spLocks noGrp="1"/>
          </p:cNvSpPr>
          <p:nvPr>
            <p:ph type="title"/>
          </p:nvPr>
        </p:nvSpPr>
        <p:spPr>
          <a:xfrm>
            <a:off x="457199" y="-35169"/>
            <a:ext cx="8229600" cy="1143000"/>
          </a:xfrm>
        </p:spPr>
        <p:txBody>
          <a:bodyPr>
            <a:norm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Dataset for Object Detection</a:t>
            </a:r>
          </a:p>
        </p:txBody>
      </p:sp>
      <p:pic>
        <p:nvPicPr>
          <p:cNvPr id="4" name="Picture 3">
            <a:extLst>
              <a:ext uri="{FF2B5EF4-FFF2-40B4-BE49-F238E27FC236}">
                <a16:creationId xmlns="" xmlns:a16="http://schemas.microsoft.com/office/drawing/2014/main" id="{EBAFAD43-4D8A-4408-8801-5FB9C5CC71CA}"/>
              </a:ext>
            </a:extLst>
          </p:cNvPr>
          <p:cNvPicPr/>
          <p:nvPr/>
        </p:nvPicPr>
        <p:blipFill rotWithShape="1">
          <a:blip r:embed="rId2">
            <a:extLst>
              <a:ext uri="{28A0092B-C50C-407E-A947-70E740481C1C}">
                <a14:useLocalDpi xmlns:a14="http://schemas.microsoft.com/office/drawing/2010/main" val="0"/>
              </a:ext>
            </a:extLst>
          </a:blip>
          <a:srcRect l="46978" t="16772" r="30010" b="45694"/>
          <a:stretch/>
        </p:blipFill>
        <p:spPr bwMode="auto">
          <a:xfrm rot="16200000">
            <a:off x="6034405" y="1729105"/>
            <a:ext cx="1905000" cy="3399789"/>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 xmlns:a16="http://schemas.microsoft.com/office/drawing/2014/main" id="{2077A764-9748-4D69-BAAF-2AFB9EFDDEF7}"/>
              </a:ext>
            </a:extLst>
          </p:cNvPr>
          <p:cNvSpPr txBox="1"/>
          <p:nvPr/>
        </p:nvSpPr>
        <p:spPr>
          <a:xfrm>
            <a:off x="457199" y="1447800"/>
            <a:ext cx="4579034" cy="3785652"/>
          </a:xfrm>
          <a:prstGeom prst="rect">
            <a:avLst/>
          </a:prstGeom>
          <a:noFill/>
        </p:spPr>
        <p:txBody>
          <a:bodyPr wrap="square">
            <a:spAutoFit/>
          </a:bodyPr>
          <a:lstStyle/>
          <a:p>
            <a:pPr marL="342900"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Dataset created in JPEG format</a:t>
            </a:r>
          </a:p>
          <a:p>
            <a:pPr marL="342900" indent="-342900"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Objects </a:t>
            </a:r>
            <a:r>
              <a:rPr lang="en-IN" sz="2400" dirty="0">
                <a:latin typeface="Times New Roman" panose="02020603050405020304" pitchFamily="18" charset="0"/>
                <a:cs typeface="Times New Roman" panose="02020603050405020304" pitchFamily="18" charset="0"/>
              </a:rPr>
              <a:t>with different shapes </a:t>
            </a:r>
          </a:p>
          <a:p>
            <a:pPr marL="800100" lvl="1"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Square</a:t>
            </a:r>
          </a:p>
          <a:p>
            <a:pPr marL="800100" lvl="1"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circle\</a:t>
            </a:r>
          </a:p>
          <a:p>
            <a:pPr marL="800100" lvl="1"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Star</a:t>
            </a:r>
          </a:p>
          <a:p>
            <a:pPr marL="342900" indent="-342900"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Total</a:t>
            </a:r>
            <a:r>
              <a:rPr lang="en-IN" sz="2400" dirty="0">
                <a:latin typeface="Times New Roman" panose="02020603050405020304" pitchFamily="18" charset="0"/>
                <a:cs typeface="Times New Roman" panose="02020603050405020304" pitchFamily="18" charset="0"/>
              </a:rPr>
              <a:t>: 75 images </a:t>
            </a:r>
          </a:p>
          <a:p>
            <a:pPr marL="800100" lvl="1"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different angles</a:t>
            </a:r>
          </a:p>
          <a:p>
            <a:pPr marL="800100" lvl="1"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different backgrounds</a:t>
            </a:r>
          </a:p>
          <a:p>
            <a:pPr marL="800100" lvl="1"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different lighting </a:t>
            </a:r>
            <a:r>
              <a:rPr lang="en-IN" sz="2400" dirty="0" smtClean="0">
                <a:latin typeface="Times New Roman" panose="02020603050405020304" pitchFamily="18" charset="0"/>
                <a:cs typeface="Times New Roman" panose="02020603050405020304" pitchFamily="18" charset="0"/>
              </a:rPr>
              <a:t>conditions</a:t>
            </a:r>
          </a:p>
          <a:p>
            <a:pPr marL="342900" indent="-342900"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Python Programming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1177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Algorithm execution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0768"/>
            <a:ext cx="2729174"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377041"/>
            <a:ext cx="2566443" cy="155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4243"/>
          <a:stretch/>
        </p:blipFill>
        <p:spPr bwMode="auto">
          <a:xfrm>
            <a:off x="6314048" y="1207009"/>
            <a:ext cx="1872208" cy="172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876366"/>
            <a:ext cx="20478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3509207"/>
            <a:ext cx="221932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1" y="3493895"/>
            <a:ext cx="2233991" cy="1506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6216" y="3480040"/>
            <a:ext cx="1975067" cy="1506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l="7095" t="10786" r="7941" b="11078"/>
          <a:stretch/>
        </p:blipFill>
        <p:spPr bwMode="auto">
          <a:xfrm>
            <a:off x="2288567" y="5495035"/>
            <a:ext cx="1626642" cy="900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9081" y="5320524"/>
            <a:ext cx="160904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008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Algorithm of shape recognition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65" r="12606"/>
          <a:stretch/>
        </p:blipFill>
        <p:spPr bwMode="auto">
          <a:xfrm>
            <a:off x="304800" y="908720"/>
            <a:ext cx="3518340" cy="433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own Arrow 6"/>
          <p:cNvSpPr/>
          <p:nvPr/>
        </p:nvSpPr>
        <p:spPr>
          <a:xfrm>
            <a:off x="1979712" y="5244282"/>
            <a:ext cx="269777" cy="311596"/>
          </a:xfrm>
          <a:prstGeom prst="downArrow">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bg1"/>
              </a:solidFill>
            </a:endParaRPr>
          </a:p>
        </p:txBody>
      </p:sp>
      <p:sp>
        <p:nvSpPr>
          <p:cNvPr id="9" name="Oval 8"/>
          <p:cNvSpPr/>
          <p:nvPr/>
        </p:nvSpPr>
        <p:spPr>
          <a:xfrm>
            <a:off x="1790564" y="5555878"/>
            <a:ext cx="648072" cy="523220"/>
          </a:xfrm>
          <a:prstGeom prst="ellipse">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2800" b="1" dirty="0"/>
              <a:t>A</a:t>
            </a:r>
            <a:endParaRPr lang="en-IN" b="1" dirty="0"/>
          </a:p>
        </p:txBody>
      </p:sp>
      <p:sp>
        <p:nvSpPr>
          <p:cNvPr id="11" name="Oval 10"/>
          <p:cNvSpPr/>
          <p:nvPr/>
        </p:nvSpPr>
        <p:spPr>
          <a:xfrm>
            <a:off x="5652120" y="1196752"/>
            <a:ext cx="648072" cy="523220"/>
          </a:xfrm>
          <a:prstGeom prst="ellipse">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2800" b="1" dirty="0"/>
              <a:t>A</a:t>
            </a:r>
            <a:endParaRPr lang="en-IN" b="1"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310" r="4924"/>
          <a:stretch/>
        </p:blipFill>
        <p:spPr bwMode="auto">
          <a:xfrm>
            <a:off x="4184073" y="2016439"/>
            <a:ext cx="4682836" cy="4566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Down Arrow 12"/>
          <p:cNvSpPr/>
          <p:nvPr/>
        </p:nvSpPr>
        <p:spPr>
          <a:xfrm>
            <a:off x="5841267" y="1704843"/>
            <a:ext cx="269777" cy="311596"/>
          </a:xfrm>
          <a:prstGeom prst="downArrow">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1148087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78"/>
            <a:ext cx="9677400" cy="1143000"/>
          </a:xfrm>
        </p:spPr>
        <p:txBody>
          <a:bodyPr>
            <a:normAutofit/>
          </a:bodyPr>
          <a:lstStyle/>
          <a:p>
            <a:r>
              <a:rPr lang="en-IN" sz="3600" dirty="0">
                <a:solidFill>
                  <a:schemeClr val="tx1"/>
                </a:solidFill>
                <a:effectLst/>
                <a:latin typeface="Times New Roman" panose="02020603050405020304" pitchFamily="18" charset="0"/>
                <a:cs typeface="Times New Roman" panose="02020603050405020304" pitchFamily="18" charset="0"/>
              </a:rPr>
              <a:t>Final Result of Shape and Colour Recognition</a:t>
            </a:r>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17638"/>
            <a:ext cx="6840760" cy="461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6947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ormAutofit/>
          </a:bodyPr>
          <a:lstStyle/>
          <a:p>
            <a:pPr algn="ctr"/>
            <a:r>
              <a:rPr lang="en-IN" sz="4000" dirty="0">
                <a:solidFill>
                  <a:schemeClr val="tx1"/>
                </a:solidFill>
                <a:effectLst/>
                <a:latin typeface="Times New Roman" panose="02020603050405020304" pitchFamily="18" charset="0"/>
                <a:cs typeface="Times New Roman" panose="02020603050405020304" pitchFamily="18" charset="0"/>
              </a:rPr>
              <a:t>OVERALL SYSTEM DESIGN</a:t>
            </a:r>
          </a:p>
        </p:txBody>
      </p:sp>
    </p:spTree>
    <p:extLst>
      <p:ext uri="{BB962C8B-B14F-4D97-AF65-F5344CB8AC3E}">
        <p14:creationId xmlns:p14="http://schemas.microsoft.com/office/powerpoint/2010/main" val="1852753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38200"/>
            <a:ext cx="8534400" cy="4524315"/>
          </a:xfrm>
          <a:prstGeom prst="rect">
            <a:avLst/>
          </a:prstGeom>
        </p:spPr>
        <p:txBody>
          <a:bodyPr wrap="square">
            <a:spAutoFit/>
          </a:bodyPr>
          <a:lstStyle/>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IoT device operates by interacting with sensors and actuators and other IoT devices during its operation.</a:t>
            </a:r>
          </a:p>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IoT lifecycle can be improved </a:t>
            </a:r>
            <a:r>
              <a:rPr lang="en-US" sz="2400" dirty="0" smtClean="0">
                <a:latin typeface="Times New Roman" panose="02020603050405020304" pitchFamily="18" charset="0"/>
                <a:cs typeface="Times New Roman" panose="02020603050405020304" pitchFamily="18" charset="0"/>
              </a:rPr>
              <a:t>by creating a digital twin of a physical object and ensuring information </a:t>
            </a:r>
            <a:r>
              <a:rPr lang="en-US" sz="2400" dirty="0">
                <a:latin typeface="Times New Roman" panose="02020603050405020304" pitchFamily="18" charset="0"/>
                <a:cs typeface="Times New Roman" panose="02020603050405020304" pitchFamily="18" charset="0"/>
              </a:rPr>
              <a:t>feedback and feed-forward flows between </a:t>
            </a:r>
            <a:r>
              <a:rPr lang="en-US" sz="2400" dirty="0" smtClean="0">
                <a:latin typeface="Times New Roman" panose="02020603050405020304" pitchFamily="18" charset="0"/>
                <a:cs typeface="Times New Roman" panose="02020603050405020304" pitchFamily="18" charset="0"/>
              </a:rPr>
              <a:t>physical and virtual entities. </a:t>
            </a: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Digital Twins are a new mechanism to manage IoT devices and </a:t>
            </a:r>
            <a:r>
              <a:rPr lang="en-US" sz="2400" dirty="0" smtClean="0">
                <a:latin typeface="Times New Roman" panose="02020603050405020304" pitchFamily="18" charset="0"/>
                <a:cs typeface="Times New Roman" panose="02020603050405020304" pitchFamily="18" charset="0"/>
              </a:rPr>
              <a:t>project aims at implementation of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in Industrial setup called as Industrial </a:t>
            </a:r>
            <a:r>
              <a:rPr lang="en-US" sz="2400" dirty="0" err="1" smtClean="0">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or Industry 4.0</a:t>
            </a: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project takes the case study of </a:t>
            </a:r>
            <a:r>
              <a:rPr lang="en-US" sz="2400" dirty="0" smtClean="0">
                <a:latin typeface="Times New Roman" panose="02020603050405020304" pitchFamily="18" charset="0"/>
                <a:cs typeface="Times New Roman" panose="02020603050405020304" pitchFamily="18" charset="0"/>
              </a:rPr>
              <a:t>a commonly used Industry automation setup consisting of conveyor </a:t>
            </a:r>
            <a:r>
              <a:rPr lang="en-US" sz="2400" dirty="0">
                <a:latin typeface="Times New Roman" panose="02020603050405020304" pitchFamily="18" charset="0"/>
                <a:cs typeface="Times New Roman" panose="02020603050405020304" pitchFamily="18" charset="0"/>
              </a:rPr>
              <a:t>belt and robotic arm for </a:t>
            </a:r>
            <a:r>
              <a:rPr lang="en-US" sz="2400" dirty="0" smtClean="0">
                <a:latin typeface="Times New Roman" panose="02020603050405020304" pitchFamily="18" charset="0"/>
                <a:cs typeface="Times New Roman" panose="02020603050405020304" pitchFamily="18" charset="0"/>
              </a:rPr>
              <a:t>implementation of Machine learning based object sorting  using a </a:t>
            </a:r>
            <a:r>
              <a:rPr lang="en-US" sz="2400" dirty="0">
                <a:latin typeface="Times New Roman" panose="02020603050405020304" pitchFamily="18" charset="0"/>
                <a:cs typeface="Times New Roman" panose="02020603050405020304" pitchFamily="18" charset="0"/>
              </a:rPr>
              <a:t>digital twin. </a:t>
            </a:r>
          </a:p>
        </p:txBody>
      </p:sp>
      <p:sp>
        <p:nvSpPr>
          <p:cNvPr id="3" name="Rectangle 2"/>
          <p:cNvSpPr/>
          <p:nvPr/>
        </p:nvSpPr>
        <p:spPr>
          <a:xfrm>
            <a:off x="457200" y="124265"/>
            <a:ext cx="4495800" cy="646331"/>
          </a:xfrm>
          <a:prstGeom prst="rect">
            <a:avLst/>
          </a:prstGeom>
        </p:spPr>
        <p:txBody>
          <a:bodyPr wrap="square">
            <a:spAutoFit/>
          </a:bodyPr>
          <a:lstStyle/>
          <a:p>
            <a:r>
              <a:rPr lang="en-US" sz="3600" b="1" cap="none" dirty="0">
                <a:latin typeface="Times New Roman" pitchFamily="18" charset="0"/>
                <a:cs typeface="Times New Roman" pitchFamily="18" charset="0"/>
              </a:rPr>
              <a:t>Abstract:</a:t>
            </a:r>
            <a:endParaRPr lang="en-US" b="1" dirty="0"/>
          </a:p>
        </p:txBody>
      </p:sp>
    </p:spTree>
    <p:extLst>
      <p:ext uri="{BB962C8B-B14F-4D97-AF65-F5344CB8AC3E}">
        <p14:creationId xmlns:p14="http://schemas.microsoft.com/office/powerpoint/2010/main" val="11057548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989"/>
            <a:ext cx="8229600" cy="1143000"/>
          </a:xfrm>
        </p:spPr>
        <p:txBody>
          <a:bodyPr>
            <a:normAutofit/>
          </a:bodyPr>
          <a:lstStyle/>
          <a:p>
            <a:pPr algn="ctr"/>
            <a:r>
              <a:rPr lang="en-IN" sz="3600" dirty="0">
                <a:solidFill>
                  <a:schemeClr val="tx1"/>
                </a:solidFill>
                <a:effectLst/>
                <a:latin typeface="Times New Roman" panose="02020603050405020304" pitchFamily="18" charset="0"/>
                <a:cs typeface="Times New Roman" panose="02020603050405020304" pitchFamily="18" charset="0"/>
              </a:rPr>
              <a:t>Digital Twin Design of Conveyor Belt</a:t>
            </a:r>
          </a:p>
        </p:txBody>
      </p:sp>
      <p:sp>
        <p:nvSpPr>
          <p:cNvPr id="5" name="TextBox 4"/>
          <p:cNvSpPr txBox="1"/>
          <p:nvPr/>
        </p:nvSpPr>
        <p:spPr>
          <a:xfrm>
            <a:off x="235726" y="1353893"/>
            <a:ext cx="4336274" cy="830997"/>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Design using Blender</a:t>
            </a:r>
          </a:p>
          <a:p>
            <a:r>
              <a:rPr lang="en-IN" sz="2400" b="1" dirty="0">
                <a:latin typeface="Times New Roman" panose="02020603050405020304" pitchFamily="18" charset="0"/>
                <a:cs typeface="Times New Roman" panose="02020603050405020304" pitchFamily="18" charset="0"/>
              </a:rPr>
              <a:t>(open-source tool)</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26" y="2132856"/>
            <a:ext cx="4136044" cy="22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35726" y="4797152"/>
            <a:ext cx="4136044" cy="830997"/>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Problem:</a:t>
            </a:r>
            <a:r>
              <a:rPr lang="en-IN" sz="2400" dirty="0">
                <a:latin typeface="Times New Roman" panose="02020603050405020304" pitchFamily="18" charset="0"/>
                <a:cs typeface="Times New Roman" panose="02020603050405020304" pitchFamily="18" charset="0"/>
              </a:rPr>
              <a:t> unable to control speed of motor externally</a:t>
            </a:r>
          </a:p>
        </p:txBody>
      </p:sp>
      <p:sp>
        <p:nvSpPr>
          <p:cNvPr id="8" name="TextBox 7"/>
          <p:cNvSpPr txBox="1"/>
          <p:nvPr/>
        </p:nvSpPr>
        <p:spPr>
          <a:xfrm>
            <a:off x="4932040" y="1345576"/>
            <a:ext cx="4336274" cy="830997"/>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Design using Unity 3D</a:t>
            </a:r>
          </a:p>
          <a:p>
            <a:r>
              <a:rPr lang="en-IN" sz="2400" b="1" dirty="0">
                <a:latin typeface="Times New Roman" panose="02020603050405020304" pitchFamily="18" charset="0"/>
                <a:cs typeface="Times New Roman" panose="02020603050405020304" pitchFamily="18" charset="0"/>
              </a:rPr>
              <a:t>(student version)</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104510"/>
            <a:ext cx="4000994" cy="227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932040" y="4797152"/>
            <a:ext cx="4000994" cy="830997"/>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Control speed of motor externally is possible</a:t>
            </a:r>
          </a:p>
        </p:txBody>
      </p:sp>
    </p:spTree>
    <p:extLst>
      <p:ext uri="{BB962C8B-B14F-4D97-AF65-F5344CB8AC3E}">
        <p14:creationId xmlns:p14="http://schemas.microsoft.com/office/powerpoint/2010/main" val="3485965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9CFA4F1-4055-40E2-A2B9-473D396C5D4D}"/>
              </a:ext>
            </a:extLst>
          </p:cNvPr>
          <p:cNvSpPr>
            <a:spLocks noGrp="1"/>
          </p:cNvSpPr>
          <p:nvPr>
            <p:ph type="title"/>
          </p:nvPr>
        </p:nvSpPr>
        <p:spPr/>
        <p:txBody>
          <a:bodyPr>
            <a:normAutofit fontScale="90000"/>
          </a:bodyPr>
          <a:lstStyle/>
          <a:p>
            <a:r>
              <a:rPr lang="en-IN" sz="3600" dirty="0" smtClean="0">
                <a:solidFill>
                  <a:schemeClr val="tx1"/>
                </a:solidFill>
                <a:effectLst/>
                <a:latin typeface="Times New Roman" panose="02020603050405020304" pitchFamily="18" charset="0"/>
                <a:cs typeface="Times New Roman" panose="02020603050405020304" pitchFamily="18" charset="0"/>
              </a:rPr>
              <a:t>Implementation of Virtual Twin in </a:t>
            </a:r>
            <a:r>
              <a:rPr lang="en-IN" sz="3600" dirty="0">
                <a:solidFill>
                  <a:schemeClr val="tx1"/>
                </a:solidFill>
                <a:effectLst/>
                <a:latin typeface="Times New Roman" panose="02020603050405020304" pitchFamily="18" charset="0"/>
                <a:cs typeface="Times New Roman" panose="02020603050405020304" pitchFamily="18" charset="0"/>
              </a:rPr>
              <a:t>Unity 3D Software</a:t>
            </a:r>
          </a:p>
        </p:txBody>
      </p:sp>
      <p:pic>
        <p:nvPicPr>
          <p:cNvPr id="6" name="WhatsApp Video 2021-08-27 at 05.44.31">
            <a:hlinkClick r:id="" action="ppaction://media"/>
            <a:extLst>
              <a:ext uri="{FF2B5EF4-FFF2-40B4-BE49-F238E27FC236}">
                <a16:creationId xmlns="" xmlns:a16="http://schemas.microsoft.com/office/drawing/2014/main" id="{D368581D-7639-47DA-95F4-6EEF0319FB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1500" y="1295400"/>
            <a:ext cx="8001000" cy="5000625"/>
          </a:xfrm>
          <a:prstGeom prst="rect">
            <a:avLst/>
          </a:prstGeom>
        </p:spPr>
      </p:pic>
    </p:spTree>
    <p:extLst>
      <p:ext uri="{BB962C8B-B14F-4D97-AF65-F5344CB8AC3E}">
        <p14:creationId xmlns:p14="http://schemas.microsoft.com/office/powerpoint/2010/main" val="106539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8223468-0246-42C1-B20A-80CC216F864E}"/>
              </a:ext>
            </a:extLst>
          </p:cNvPr>
          <p:cNvSpPr>
            <a:spLocks noGrp="1"/>
          </p:cNvSpPr>
          <p:nvPr>
            <p:ph type="title"/>
          </p:nvPr>
        </p:nvSpPr>
        <p:spPr>
          <a:xfrm>
            <a:off x="457200" y="152400"/>
            <a:ext cx="8229600" cy="1143000"/>
          </a:xfrm>
        </p:spPr>
        <p:txBody>
          <a:bodyPr>
            <a:noAutofit/>
          </a:bodyPr>
          <a:lstStyle/>
          <a:p>
            <a:pPr algn="ctr"/>
            <a:r>
              <a:rPr lang="en-IN" sz="3600" dirty="0" smtClean="0">
                <a:solidFill>
                  <a:schemeClr val="tx1"/>
                </a:solidFill>
                <a:effectLst/>
                <a:latin typeface="Times New Roman" panose="02020603050405020304" pitchFamily="18" charset="0"/>
                <a:cs typeface="Times New Roman" panose="02020603050405020304" pitchFamily="18" charset="0"/>
              </a:rPr>
              <a:t>Implementation Physical Twin</a:t>
            </a:r>
            <a:endParaRPr lang="en-IN" sz="3600" dirty="0">
              <a:solidFill>
                <a:schemeClr val="tx1"/>
              </a:solidFill>
              <a:effectLst/>
              <a:latin typeface="Times New Roman" panose="02020603050405020304" pitchFamily="18" charset="0"/>
              <a:cs typeface="Times New Roman" panose="02020603050405020304" pitchFamily="18" charset="0"/>
            </a:endParaRPr>
          </a:p>
        </p:txBody>
      </p:sp>
      <p:pic>
        <p:nvPicPr>
          <p:cNvPr id="7" name="WhatsApp Video 2021-08-22 at 08.32.20">
            <a:hlinkClick r:id="" action="ppaction://media"/>
            <a:extLst>
              <a:ext uri="{FF2B5EF4-FFF2-40B4-BE49-F238E27FC236}">
                <a16:creationId xmlns="" xmlns:a16="http://schemas.microsoft.com/office/drawing/2014/main" id="{EA22B5F8-E0CE-46DC-A282-388CC076CE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27400" y="1295400"/>
            <a:ext cx="2489200" cy="4525962"/>
          </a:xfrm>
        </p:spPr>
      </p:pic>
    </p:spTree>
    <p:extLst>
      <p:ext uri="{BB962C8B-B14F-4D97-AF65-F5344CB8AC3E}">
        <p14:creationId xmlns:p14="http://schemas.microsoft.com/office/powerpoint/2010/main" val="340083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7AD7931-C230-489B-8D82-BE367E11743C}"/>
              </a:ext>
            </a:extLst>
          </p:cNvPr>
          <p:cNvSpPr>
            <a:spLocks noGrp="1"/>
          </p:cNvSpPr>
          <p:nvPr>
            <p:ph type="title"/>
          </p:nvPr>
        </p:nvSpPr>
        <p:spPr>
          <a:xfrm>
            <a:off x="152400" y="-76200"/>
            <a:ext cx="8839200" cy="1630362"/>
          </a:xfrm>
        </p:spPr>
        <p:txBody>
          <a:bodyPr>
            <a:normAutofit/>
          </a:bodyPr>
          <a:lstStyle/>
          <a:p>
            <a:pPr algn="ctr"/>
            <a:r>
              <a:rPr lang="en-US" sz="3600" dirty="0">
                <a:solidFill>
                  <a:schemeClr val="tx1"/>
                </a:solidFill>
                <a:effectLst/>
                <a:latin typeface="Times New Roman" panose="02020603050405020304" pitchFamily="18" charset="0"/>
                <a:ea typeface="Times New Roman" panose="02020603050405020304" pitchFamily="18" charset="0"/>
              </a:rPr>
              <a:t>Final Implementation of Digital Twin and Physical </a:t>
            </a:r>
            <a:r>
              <a:rPr lang="en-US" sz="3600" dirty="0" err="1">
                <a:solidFill>
                  <a:schemeClr val="tx1"/>
                </a:solidFill>
                <a:effectLst/>
                <a:latin typeface="Times New Roman" panose="02020603050405020304" pitchFamily="18" charset="0"/>
                <a:ea typeface="Times New Roman" panose="02020603050405020304" pitchFamily="18" charset="0"/>
              </a:rPr>
              <a:t>IIoT</a:t>
            </a:r>
            <a:r>
              <a:rPr lang="en-US" sz="3600" dirty="0">
                <a:solidFill>
                  <a:schemeClr val="tx1"/>
                </a:solidFill>
                <a:effectLst/>
                <a:latin typeface="Times New Roman" panose="02020603050405020304" pitchFamily="18" charset="0"/>
                <a:ea typeface="Times New Roman" panose="02020603050405020304" pitchFamily="18" charset="0"/>
              </a:rPr>
              <a:t> Model</a:t>
            </a:r>
            <a:endParaRPr lang="en-IN" sz="6600" dirty="0">
              <a:solidFill>
                <a:schemeClr val="tx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40F76E10-2E29-4D95-B1C4-39A934EED51E}"/>
              </a:ext>
            </a:extLst>
          </p:cNvPr>
          <p:cNvPicPr/>
          <p:nvPr/>
        </p:nvPicPr>
        <p:blipFill rotWithShape="1">
          <a:blip r:embed="rId2">
            <a:extLst>
              <a:ext uri="{28A0092B-C50C-407E-A947-70E740481C1C}">
                <a14:useLocalDpi xmlns:a14="http://schemas.microsoft.com/office/drawing/2010/main" val="0"/>
              </a:ext>
            </a:extLst>
          </a:blip>
          <a:srcRect l="20655" t="13361" r="35644" b="31680"/>
          <a:stretch/>
        </p:blipFill>
        <p:spPr bwMode="auto">
          <a:xfrm>
            <a:off x="716280" y="1442257"/>
            <a:ext cx="3505200" cy="320594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 xmlns:a16="http://schemas.microsoft.com/office/drawing/2014/main" id="{689A14C2-AB94-4911-A1F8-B9D5F4B93C97}"/>
              </a:ext>
            </a:extLst>
          </p:cNvPr>
          <p:cNvPicPr/>
          <p:nvPr/>
        </p:nvPicPr>
        <p:blipFill rotWithShape="1">
          <a:blip r:embed="rId3" cstate="print">
            <a:extLst>
              <a:ext uri="{28A0092B-C50C-407E-A947-70E740481C1C}">
                <a14:useLocalDpi xmlns:a14="http://schemas.microsoft.com/office/drawing/2010/main" val="0"/>
              </a:ext>
            </a:extLst>
          </a:blip>
          <a:srcRect t="15517"/>
          <a:stretch/>
        </p:blipFill>
        <p:spPr bwMode="auto">
          <a:xfrm>
            <a:off x="4953000" y="2133600"/>
            <a:ext cx="3505200" cy="44157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297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843272"/>
          </a:xfrm>
        </p:spPr>
        <p:txBody>
          <a:bodyPr>
            <a:normAutofit/>
          </a:bodyPr>
          <a:lstStyle/>
          <a:p>
            <a:pPr algn="just">
              <a:buClr>
                <a:schemeClr val="tx1"/>
              </a:buClr>
              <a:buSzPct val="1000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physical manufacturing system used in Industries is designed. A digital twin of manufacturing system of conveyor belt and robotic arm is designed. </a:t>
            </a:r>
          </a:p>
          <a:p>
            <a:pPr algn="just">
              <a:buClr>
                <a:schemeClr val="tx1"/>
              </a:buClr>
              <a:buSzPct val="100000"/>
              <a:buFont typeface="Wingdings" panose="05000000000000000000" pitchFamily="2" charset="2"/>
              <a:buChar char="§"/>
            </a:pPr>
            <a:endParaRPr lang="en-US" sz="2400" b="1" dirty="0">
              <a:latin typeface="Times New Roman" panose="02020603050405020304" pitchFamily="18" charset="0"/>
              <a:cs typeface="Times New Roman" panose="02020603050405020304" pitchFamily="18" charset="0"/>
            </a:endParaRPr>
          </a:p>
          <a:p>
            <a:pPr marL="109728" indent="0" algn="just">
              <a:buClr>
                <a:schemeClr val="tx1"/>
              </a:buClr>
              <a:buSzPct val="100000"/>
              <a:buNone/>
            </a:pPr>
            <a:r>
              <a:rPr lang="en-US" sz="2400" b="1" dirty="0">
                <a:latin typeface="Times New Roman" panose="02020603050405020304" pitchFamily="18" charset="0"/>
                <a:cs typeface="Times New Roman" panose="02020603050405020304" pitchFamily="18" charset="0"/>
              </a:rPr>
              <a:t>Future Scope:</a:t>
            </a:r>
          </a:p>
          <a:p>
            <a:pPr algn="just">
              <a:buClr>
                <a:schemeClr val="tx1"/>
              </a:buClr>
              <a:buSzPct val="1000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work can be extended to include alerts for preventive maintenance. </a:t>
            </a:r>
          </a:p>
          <a:p>
            <a:pPr algn="just">
              <a:buClr>
                <a:schemeClr val="tx1"/>
              </a:buClr>
              <a:buSzPct val="1000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Data harmonization of various communication protocols like HTTP, MQTT, XMPP can be taken up</a:t>
            </a:r>
          </a:p>
          <a:p>
            <a:pPr algn="just">
              <a:buClr>
                <a:schemeClr val="tx1"/>
              </a:buClr>
              <a:buSzPct val="1000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Implementation using PLC and ladder logic can be done as all industrial equipment run on PLC. </a:t>
            </a:r>
          </a:p>
        </p:txBody>
      </p:sp>
      <p:sp>
        <p:nvSpPr>
          <p:cNvPr id="3" name="Title 2"/>
          <p:cNvSpPr>
            <a:spLocks noGrp="1"/>
          </p:cNvSpPr>
          <p:nvPr>
            <p:ph type="title"/>
          </p:nvPr>
        </p:nvSpPr>
        <p:spPr/>
        <p:txBody>
          <a:bodyPr>
            <a:normAutofit/>
          </a:bodyPr>
          <a:lstStyle/>
          <a:p>
            <a:pPr algn="ctr"/>
            <a:r>
              <a:rPr lang="en-US" sz="3600" dirty="0">
                <a:solidFill>
                  <a:schemeClr val="tx1"/>
                </a:solidFill>
                <a:effectLst/>
                <a:latin typeface="Times New Roman" panose="02020603050405020304" pitchFamily="18" charset="0"/>
                <a:cs typeface="Times New Roman" panose="02020603050405020304" pitchFamily="18" charset="0"/>
              </a:rPr>
              <a:t>Conclusion and Future Scope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 xmlns:a16="http://schemas.microsoft.com/office/drawing/2014/main" id="{45B92138-D9E0-4CE1-AE07-9DF6BF7FA195}"/>
              </a:ext>
            </a:extLst>
          </p:cNvPr>
          <p:cNvSpPr txBox="1">
            <a:spLocks/>
          </p:cNvSpPr>
          <p:nvPr/>
        </p:nvSpPr>
        <p:spPr>
          <a:xfrm>
            <a:off x="457200" y="0"/>
            <a:ext cx="8229600" cy="1143000"/>
          </a:xfrm>
          <a:prstGeom prst="rect">
            <a:avLst/>
          </a:prstGeom>
        </p:spPr>
        <p:txBody>
          <a:bodyPr>
            <a:norm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sz="3600" dirty="0">
                <a:solidFill>
                  <a:schemeClr val="tx1"/>
                </a:solidFill>
                <a:effectLst/>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 xmlns:a16="http://schemas.microsoft.com/office/drawing/2014/main" id="{DE711089-1C35-4458-9F53-A99721E24001}"/>
              </a:ext>
            </a:extLst>
          </p:cNvPr>
          <p:cNvSpPr txBox="1"/>
          <p:nvPr/>
        </p:nvSpPr>
        <p:spPr>
          <a:xfrm>
            <a:off x="304800" y="762000"/>
            <a:ext cx="8382000" cy="5238870"/>
          </a:xfrm>
          <a:prstGeom prst="rect">
            <a:avLst/>
          </a:prstGeom>
          <a:noFill/>
        </p:spPr>
        <p:txBody>
          <a:bodyPr wrap="square">
            <a:spAutoFit/>
          </a:bodyPr>
          <a:lstStyle/>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 K. Ashton, “That ‘Internet of Things’ Thing - RFID Journal,”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RFiD</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J., vol. 22, no. 7, pp. 97– 114, 2009.</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 Z. Pang et al., “Design of a terminal solution for integration of in-home health care devices and services towards the Internet-of-Things,”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Enterp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Inf. Syst., vol. 9, no. 1, pp. 86–116, 2015.</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[3] L. Da Xu, W. He, and S. Li, “Internet of things in industries: A survey,” IEEE Trans. Ind. Informatics, vol. 10, no. 4, pp. 2233–2243, 2014.</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[4] A.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Zanella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N. Bui, A. Castellani, L.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Vangelista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and M.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Zorzi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“Internet of things for smart cities,” IEEE Internet Things J., vol. 1, no. 1, pp. 22–32, 2014.</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[5] M.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Darianian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and M. P. Michael, “Smart home mobile RFID-based internet-of-things systems and services,” Proc. - 2008 Int. Conf. Adv.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Theory Eng. ICACTE 2008, pp. 116–120, 2008.</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[6] G. Broil, M.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Paolucci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 Wagner, E.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Rukzio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 Schmidt, and H.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Hußmann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Perci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Pervasive service interaction with the internet of things,” IEEE Internet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vol. 13, no. 6, pp. 74–81, 2009.</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561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2853507-016B-4D6B-A62C-4162E6AB0046}"/>
              </a:ext>
            </a:extLst>
          </p:cNvPr>
          <p:cNvSpPr txBox="1"/>
          <p:nvPr/>
        </p:nvSpPr>
        <p:spPr>
          <a:xfrm>
            <a:off x="152400" y="609600"/>
            <a:ext cx="8991600" cy="5161926"/>
          </a:xfrm>
          <a:prstGeom prst="rect">
            <a:avLst/>
          </a:prstGeom>
          <a:noFill/>
        </p:spPr>
        <p:txBody>
          <a:bodyPr wrap="square">
            <a:spAutoFit/>
          </a:bodyPr>
          <a:lstStyle/>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[7] Dave Evans, “How the Next Evolution of the Internet Is Changing Everything.” (2011). Available: https://www.cisco.com/c/dam/en_us/about/ac79/docs/innov/IoT_IBSG_0411FINAL.pdf</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[8] H.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Laaki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Miche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and K. Tammi, "Prototyping a Digital Twin for Real Time Remote Control Over Mobile Networks: Application of Remote Surgery," in IEEE Access, vol. 7, pp. 20325-20336, 2019,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10.1109/ACCESS.2019.2897018.</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[9] Urmila Karale1, Jyoti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Kamble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Prof. Rupali D.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Patil,“Automatic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Color Based Object Sorting Using Image Processing”, in International Research Journal of Engineering and Technology (IRJET) Volume: 08 Issue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[10] Stefano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Farné</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Ezio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Bassi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Francesco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Benzi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&amp; Francesco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Compagnoni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IIoT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based efficiency monitoring of a pick and place robot”, ECEEE Industrial Summer Study proceedings, 2016.</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[11]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Oyekan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J.; Farnsworth, M.;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Hutabarat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W.; Miller, D.; Tiwari, A. Applying a 6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DoF</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Robotic Arm and Digital Twin to Automate Fan-Blade Reconditioning for Aerospace Maintenance, Repair, and Overhaul. Sensors 2020, 20, 4637.  https://doi.org/10.3390/s20164637</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itle 2">
            <a:extLst>
              <a:ext uri="{FF2B5EF4-FFF2-40B4-BE49-F238E27FC236}">
                <a16:creationId xmlns="" xmlns:a16="http://schemas.microsoft.com/office/drawing/2014/main" id="{A3BE2AC6-C7D4-44ED-B792-98C88922A9CC}"/>
              </a:ext>
            </a:extLst>
          </p:cNvPr>
          <p:cNvSpPr txBox="1">
            <a:spLocks/>
          </p:cNvSpPr>
          <p:nvPr/>
        </p:nvSpPr>
        <p:spPr>
          <a:xfrm>
            <a:off x="457200" y="0"/>
            <a:ext cx="8229600" cy="1143000"/>
          </a:xfrm>
          <a:prstGeom prst="rect">
            <a:avLst/>
          </a:prstGeom>
        </p:spPr>
        <p:txBody>
          <a:bodyPr>
            <a:norm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sz="3600" dirty="0">
                <a:solidFill>
                  <a:schemeClr val="tx1"/>
                </a:solidFill>
                <a:effectLst/>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445321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A64EE64-FD88-43CC-93F7-D22E9D796781}"/>
              </a:ext>
            </a:extLst>
          </p:cNvPr>
          <p:cNvSpPr txBox="1"/>
          <p:nvPr/>
        </p:nvSpPr>
        <p:spPr>
          <a:xfrm>
            <a:off x="228600" y="304800"/>
            <a:ext cx="8534400" cy="5531258"/>
          </a:xfrm>
          <a:prstGeom prst="rect">
            <a:avLst/>
          </a:prstGeom>
          <a:noFill/>
        </p:spPr>
        <p:txBody>
          <a:bodyPr wrap="square">
            <a:spAutoFit/>
          </a:bodyPr>
          <a:lstStyle/>
          <a:p>
            <a:pPr algn="just">
              <a:lnSpc>
                <a:spcPct val="150000"/>
              </a:lnSpc>
              <a:spcAft>
                <a:spcPts val="600"/>
              </a:spcAf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[12] Y. He, J. Guo and X. Zheng, "From Surveillance to Digital Twin: Challenges and Recent Advances of Signal Processing for Industrial Internet of Things," in IEEE Signal Processing Magazine, vol. 35, no. 5, pp. 120-129, Sept. 2018,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10.1109/MSP.2018.2842228.</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[13] V.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Kharchenko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Illiashenko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Morozova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and S. Sokolov, "Combination of Digital Twin and Artificial Intelligence in Manufacturing Using Industrial IoT," 2020 IEEE 11th International Conference on Dependable Systems, Services and Technologies (DESSERT), 2020, pp. 196-201,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10.1109/DESSERT50317.2020.9125038.</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[14] Gabriel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Fedorko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“Implementation of Industry 4.0 in the belt conveyor transport”, MATEC Web Conf. 263 01001 (2019), DOI: 10.1051/</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matecconf</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/201926301001.</a:t>
            </a: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[15] V.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Kharchenko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Illiashenko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Morozova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and S. Sokolov, "Combination of Digital Twin and Artificial Intelligence in Manufacturing Using Industrial IoT," 2020 IEEE 11th International Conference on Dependable Systems, Services and Technologies (DESSERT), 2020, pp. 196-201,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10.1109/DESSERT50317.2020.9125038.</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itle 2">
            <a:extLst>
              <a:ext uri="{FF2B5EF4-FFF2-40B4-BE49-F238E27FC236}">
                <a16:creationId xmlns="" xmlns:a16="http://schemas.microsoft.com/office/drawing/2014/main" id="{8BC8373D-A92C-4A13-BBC3-74FF7D69E2BE}"/>
              </a:ext>
            </a:extLst>
          </p:cNvPr>
          <p:cNvSpPr txBox="1">
            <a:spLocks/>
          </p:cNvSpPr>
          <p:nvPr/>
        </p:nvSpPr>
        <p:spPr>
          <a:xfrm>
            <a:off x="457200" y="0"/>
            <a:ext cx="8229600" cy="1143000"/>
          </a:xfrm>
          <a:prstGeom prst="rect">
            <a:avLst/>
          </a:prstGeom>
        </p:spPr>
        <p:txBody>
          <a:bodyPr>
            <a:norm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sz="3600" dirty="0">
                <a:solidFill>
                  <a:schemeClr val="tx1"/>
                </a:solidFill>
                <a:effectLst/>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177798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C506C35-39C0-4273-B463-EBE2E7DF10E3}"/>
              </a:ext>
            </a:extLst>
          </p:cNvPr>
          <p:cNvSpPr txBox="1"/>
          <p:nvPr/>
        </p:nvSpPr>
        <p:spPr>
          <a:xfrm>
            <a:off x="381000" y="809565"/>
            <a:ext cx="8382000" cy="5238870"/>
          </a:xfrm>
          <a:prstGeom prst="rect">
            <a:avLst/>
          </a:prstGeom>
          <a:noFill/>
        </p:spPr>
        <p:txBody>
          <a:bodyPr wrap="square">
            <a:spAutoFit/>
          </a:bodyPr>
          <a:lstStyle/>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[16]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Fengwei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Yang, Sai Gu, "Industry 4.0, a revolution that requires technology and national strategies", Complex &amp; Intelligent Systems (2021) 7:1311–1325</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[17] Zhu,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Zexuan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&amp; Liu, Chao &amp; Xu,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Xun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(2019).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Visualisation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of the Digital Twin data in manufacturing by using Augmented Reality. Procedia CIRP. 81. 898-903. 10.1016/j.procir.2019.03.223.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[18] Paul Milgram , Fumio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Kishino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 “IEICE Transactions on Information Systems”, Vol E77-D, No.12 December 1994.</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[19] Michele Cohen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Marill</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https://www.wired.com/story/hey-surgeon-is-that-a-hololens-on-your-head/</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[20] Bernard Marr, “Future Predictions Of How Virtual Reality And Augmented Reality Will Reshape Our Lives”, Available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https://www.forbes.com/sites/bernardmarr/2021/06/04/future-predictions-of-how-virtual-reality-and-augmented-reality-will-reshape-our-lives/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itle 2">
            <a:extLst>
              <a:ext uri="{FF2B5EF4-FFF2-40B4-BE49-F238E27FC236}">
                <a16:creationId xmlns="" xmlns:a16="http://schemas.microsoft.com/office/drawing/2014/main" id="{214EC2A2-0B68-4132-BFE7-D927B5060F13}"/>
              </a:ext>
            </a:extLst>
          </p:cNvPr>
          <p:cNvSpPr txBox="1">
            <a:spLocks/>
          </p:cNvSpPr>
          <p:nvPr/>
        </p:nvSpPr>
        <p:spPr>
          <a:xfrm>
            <a:off x="457200" y="0"/>
            <a:ext cx="8229600" cy="1143000"/>
          </a:xfrm>
          <a:prstGeom prst="rect">
            <a:avLst/>
          </a:prstGeom>
        </p:spPr>
        <p:txBody>
          <a:bodyPr>
            <a:norm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sz="3600" dirty="0">
                <a:solidFill>
                  <a:schemeClr val="tx1"/>
                </a:solidFill>
                <a:effectLst/>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9193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B78E984-0FC5-426E-ADF1-BCDF27A9573F}"/>
              </a:ext>
            </a:extLst>
          </p:cNvPr>
          <p:cNvSpPr txBox="1"/>
          <p:nvPr/>
        </p:nvSpPr>
        <p:spPr>
          <a:xfrm>
            <a:off x="266700" y="571500"/>
            <a:ext cx="8610600" cy="5234125"/>
          </a:xfrm>
          <a:prstGeom prst="rect">
            <a:avLst/>
          </a:prstGeom>
          <a:noFill/>
        </p:spPr>
        <p:txBody>
          <a:bodyPr wrap="square">
            <a:spAutoFit/>
          </a:bodyPr>
          <a:lstStyle/>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[21] G. Schroeder et al.,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Visualising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the digital twin using web services and augmented reality," 2016 IEEE 14th International Conference on Industrial Informatics (INDIN), 2016, pp. 522-527,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10.1109/INDIN.2016.7819217.</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[22] Rese, A., Baier, D., Geyer-Schulz, A., Schreiber, S., 2017. “How augmented reality apps are accepted by consumers: A comparative analysis using scales and opinions.” Technological Forecasting and Social Change 124, 306–319.</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[23] Rabah,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Souad</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&amp; ASSILA,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Ahlem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&amp; Khouri, Elio &amp; Maier, Florian &amp;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Ababsa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Fakhreddine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&amp;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bourny</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Valéry &amp; Maier, Paul &amp;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Merienne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Frédéric. (2018). Towards improving the future of manufacturing through digital twin and augmented reality technologies. Procedia Manufacturing.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17. 460-467. 10.1016/j.promfg.2018.10.070.</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[24] https://unity3d.com/get-unity/download</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6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[25]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Konakalla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Naga Sri Ananth,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Vaitla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Rakesh,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Pothamsetty</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Kasi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Visweswarao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,“Design and Selecting the Proper Conveyor-Belt”, International Journal of Advanced Engineering Technology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E-ISSN 0976-3945</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itle 2">
            <a:extLst>
              <a:ext uri="{FF2B5EF4-FFF2-40B4-BE49-F238E27FC236}">
                <a16:creationId xmlns="" xmlns:a16="http://schemas.microsoft.com/office/drawing/2014/main" id="{875DBEA6-3E4D-4E50-9520-5BD306939225}"/>
              </a:ext>
            </a:extLst>
          </p:cNvPr>
          <p:cNvSpPr txBox="1">
            <a:spLocks/>
          </p:cNvSpPr>
          <p:nvPr/>
        </p:nvSpPr>
        <p:spPr>
          <a:xfrm>
            <a:off x="457200" y="0"/>
            <a:ext cx="8229600" cy="1143000"/>
          </a:xfrm>
          <a:prstGeom prst="rect">
            <a:avLst/>
          </a:prstGeom>
        </p:spPr>
        <p:txBody>
          <a:bodyPr>
            <a:norm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sz="3600" dirty="0">
                <a:solidFill>
                  <a:schemeClr val="tx1"/>
                </a:solidFill>
                <a:effectLst/>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02987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28600"/>
            <a:ext cx="8077200" cy="646331"/>
          </a:xfrm>
          <a:prstGeom prst="rect">
            <a:avLst/>
          </a:prstGeom>
        </p:spPr>
        <p:txBody>
          <a:bodyPr wrap="square">
            <a:spAutoFit/>
          </a:bodyPr>
          <a:lstStyle/>
          <a:p>
            <a:pPr algn="ctr"/>
            <a:r>
              <a:rPr lang="en-US" sz="3600" b="1" cap="none" dirty="0" smtClean="0">
                <a:latin typeface="Times New Roman" pitchFamily="18" charset="0"/>
                <a:cs typeface="Times New Roman" pitchFamily="18" charset="0"/>
              </a:rPr>
              <a:t>Industrial </a:t>
            </a:r>
            <a:r>
              <a:rPr lang="en-US" sz="3600" b="1" cap="none" dirty="0" err="1" smtClean="0">
                <a:latin typeface="Times New Roman" pitchFamily="18" charset="0"/>
                <a:cs typeface="Times New Roman" pitchFamily="18" charset="0"/>
              </a:rPr>
              <a:t>IoT</a:t>
            </a:r>
            <a:r>
              <a:rPr lang="en-US" sz="3600" b="1" cap="none" dirty="0" smtClean="0">
                <a:latin typeface="Times New Roman" pitchFamily="18" charset="0"/>
                <a:cs typeface="Times New Roman" pitchFamily="18" charset="0"/>
              </a:rPr>
              <a:t> or Industry 4.0</a:t>
            </a: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1143000"/>
            <a:ext cx="626745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47000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The Anatomy of a &quot;Thank You&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2057400"/>
            <a:ext cx="50673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28600"/>
            <a:ext cx="8077200" cy="646331"/>
          </a:xfrm>
          <a:prstGeom prst="rect">
            <a:avLst/>
          </a:prstGeom>
        </p:spPr>
        <p:txBody>
          <a:bodyPr wrap="square">
            <a:spAutoFit/>
          </a:bodyPr>
          <a:lstStyle/>
          <a:p>
            <a:pPr algn="ctr"/>
            <a:r>
              <a:rPr lang="en-US" sz="3600" b="1" cap="none" dirty="0">
                <a:latin typeface="Times New Roman" pitchFamily="18" charset="0"/>
                <a:cs typeface="Times New Roman" pitchFamily="18" charset="0"/>
              </a:rPr>
              <a:t>Digita</a:t>
            </a:r>
            <a:r>
              <a:rPr lang="en-US" sz="3600" b="1" dirty="0">
                <a:latin typeface="Times New Roman" pitchFamily="18" charset="0"/>
                <a:cs typeface="Times New Roman" pitchFamily="18" charset="0"/>
              </a:rPr>
              <a:t>l Twin Technology</a:t>
            </a:r>
            <a:endParaRPr lang="en-US" b="1" dirty="0"/>
          </a:p>
        </p:txBody>
      </p:sp>
      <p:pic>
        <p:nvPicPr>
          <p:cNvPr id="6" name="Picture 5">
            <a:extLst>
              <a:ext uri="{FF2B5EF4-FFF2-40B4-BE49-F238E27FC236}">
                <a16:creationId xmlns="" xmlns:a16="http://schemas.microsoft.com/office/drawing/2014/main" id="{FE6F230A-B59C-44AD-9727-3445DDB36034}"/>
              </a:ext>
            </a:extLst>
          </p:cNvPr>
          <p:cNvPicPr/>
          <p:nvPr/>
        </p:nvPicPr>
        <p:blipFill>
          <a:blip r:embed="rId2">
            <a:extLst>
              <a:ext uri="{28A0092B-C50C-407E-A947-70E740481C1C}">
                <a14:useLocalDpi xmlns:a14="http://schemas.microsoft.com/office/drawing/2010/main" val="0"/>
              </a:ext>
            </a:extLst>
          </a:blip>
          <a:stretch>
            <a:fillRect/>
          </a:stretch>
        </p:blipFill>
        <p:spPr>
          <a:xfrm>
            <a:off x="4267835" y="4114800"/>
            <a:ext cx="4266565" cy="2400998"/>
          </a:xfrm>
          <a:prstGeom prst="rect">
            <a:avLst/>
          </a:prstGeom>
        </p:spPr>
      </p:pic>
      <p:sp>
        <p:nvSpPr>
          <p:cNvPr id="7" name="Rectangle 1">
            <a:extLst>
              <a:ext uri="{FF2B5EF4-FFF2-40B4-BE49-F238E27FC236}">
                <a16:creationId xmlns="" xmlns:a16="http://schemas.microsoft.com/office/drawing/2014/main" id="{5D67EC09-EFB5-491D-92F4-F1EEC921FDB0}"/>
              </a:ext>
            </a:extLst>
          </p:cNvPr>
          <p:cNvSpPr>
            <a:spLocks noChangeArrowheads="1"/>
          </p:cNvSpPr>
          <p:nvPr/>
        </p:nvSpPr>
        <p:spPr bwMode="auto">
          <a:xfrm>
            <a:off x="304800" y="1034534"/>
            <a:ext cx="82296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5114925" algn="l"/>
              </a:tabLst>
            </a:pPr>
            <a:r>
              <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Digital Twins</a:t>
            </a:r>
            <a:r>
              <a:rPr lang="en-US" sz="2400" dirty="0">
                <a:latin typeface="Times New Roman" panose="02020603050405020304" pitchFamily="18" charset="0"/>
                <a:ea typeface="Calibri" pitchFamily="34" charset="0"/>
                <a:cs typeface="Times New Roman" panose="02020603050405020304" pitchFamily="18" charset="0"/>
              </a:rPr>
              <a:t> are t</a:t>
            </a:r>
            <a:r>
              <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he virtual counterparts of the physical </a:t>
            </a:r>
            <a:r>
              <a:rPr kumimoji="0" lang="en-US" sz="24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objects</a:t>
            </a:r>
            <a:r>
              <a:rPr kumimoji="0" lang="en-US" sz="2400" b="0" i="0" u="none" strike="noStrike" cap="none" normalizeH="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 also known as </a:t>
            </a:r>
            <a:r>
              <a:rPr kumimoji="0" lang="en-US" sz="24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assets</a:t>
            </a:r>
            <a:endPar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endParaRPr>
          </a:p>
          <a:p>
            <a:pPr marL="342900" marR="0" lvl="0" indent="-34290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5114925" algn="l"/>
              </a:tabLst>
            </a:pPr>
            <a:r>
              <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These digital assets can be created </a:t>
            </a:r>
            <a:r>
              <a:rPr kumimoji="0" lang="en-US" sz="24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using simulation tools like Solid </a:t>
            </a:r>
            <a:r>
              <a:rPr lang="en-US" sz="2400" dirty="0" smtClean="0">
                <a:latin typeface="Times New Roman" panose="02020603050405020304" pitchFamily="18" charset="0"/>
                <a:ea typeface="Calibri" pitchFamily="34" charset="0"/>
                <a:cs typeface="Times New Roman" panose="02020603050405020304" pitchFamily="18" charset="0"/>
              </a:rPr>
              <a:t>works / </a:t>
            </a:r>
            <a:r>
              <a:rPr kumimoji="0" lang="en-US" sz="24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Unity even </a:t>
            </a:r>
            <a:r>
              <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before an asset is built physically.</a:t>
            </a:r>
          </a:p>
          <a:p>
            <a:pPr marL="342900" marR="0" lvl="0" indent="-34290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5114925" algn="l"/>
              </a:tabLst>
            </a:pPr>
            <a:r>
              <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Data collected from various </a:t>
            </a:r>
            <a:r>
              <a:rPr kumimoji="0" lang="en-US" sz="24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physical sources </a:t>
            </a:r>
            <a:r>
              <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is used to get insights from analytics </a:t>
            </a:r>
            <a:r>
              <a:rPr kumimoji="0" lang="en-US" sz="24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software</a:t>
            </a:r>
            <a:r>
              <a:rPr lang="en-US" sz="2400" dirty="0">
                <a:latin typeface="Times New Roman" panose="02020603050405020304" pitchFamily="18" charset="0"/>
                <a:ea typeface="Calibri" pitchFamily="34" charset="0"/>
                <a:cs typeface="Times New Roman" panose="02020603050405020304" pitchFamily="18" charset="0"/>
              </a:rPr>
              <a:t> </a:t>
            </a:r>
            <a:r>
              <a:rPr lang="en-US" sz="2400" dirty="0" smtClean="0">
                <a:latin typeface="Times New Roman" panose="02020603050405020304" pitchFamily="18" charset="0"/>
                <a:ea typeface="Calibri" pitchFamily="34" charset="0"/>
                <a:cs typeface="Times New Roman" panose="02020603050405020304" pitchFamily="18" charset="0"/>
              </a:rPr>
              <a:t>and </a:t>
            </a:r>
            <a:r>
              <a:rPr kumimoji="0" lang="en-US" sz="24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AI </a:t>
            </a:r>
            <a:r>
              <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algorithms are applied to create </a:t>
            </a:r>
            <a:r>
              <a:rPr kumimoji="0" lang="en-US" sz="24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models</a:t>
            </a:r>
            <a:r>
              <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marR="0" lvl="0" indent="-34290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5114925" algn="l"/>
              </a:tabLst>
            </a:pPr>
            <a:r>
              <a:rPr kumimoji="0" lang="en-US" sz="24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The digital twin will act as a live model of the physical equipment.</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371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7975" y="189646"/>
            <a:ext cx="8686800"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Enabling Technologies of Digital Twin</a:t>
            </a:r>
            <a:endParaRPr lang="en-US" sz="3600" dirty="0">
              <a:latin typeface="Times New Roman" panose="02020603050405020304" pitchFamily="18" charset="0"/>
              <a:cs typeface="Times New Roman" panose="02020603050405020304" pitchFamily="18" charset="0"/>
            </a:endParaRPr>
          </a:p>
        </p:txBody>
      </p:sp>
      <p:sp>
        <p:nvSpPr>
          <p:cNvPr id="4" name="AutoShape 5" descr="Conveyor Belts: Types and Us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Enabling technology of digital twin. | Download Scientific Diagram"/>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231640"/>
            <a:ext cx="5029200" cy="4864360"/>
          </a:xfrm>
          <a:prstGeom prst="rect">
            <a:avLst/>
          </a:prstGeom>
          <a:noFill/>
          <a:ln>
            <a:noFill/>
          </a:ln>
        </p:spPr>
      </p:pic>
      <p:sp>
        <p:nvSpPr>
          <p:cNvPr id="5" name="TextBox 4"/>
          <p:cNvSpPr txBox="1"/>
          <p:nvPr/>
        </p:nvSpPr>
        <p:spPr>
          <a:xfrm>
            <a:off x="358726" y="1600200"/>
            <a:ext cx="3832274" cy="4247317"/>
          </a:xfrm>
          <a:prstGeom prst="rect">
            <a:avLst/>
          </a:prstGeom>
          <a:noFill/>
        </p:spPr>
        <p:txBody>
          <a:bodyPr wrap="square" rtlCol="0">
            <a:spAutoFit/>
          </a:bodyPr>
          <a:lstStyle/>
          <a:p>
            <a:pPr marL="342900" indent="-342900">
              <a:buFont typeface="Arial" pitchFamily="34" charset="0"/>
              <a:buChar char="•"/>
            </a:pPr>
            <a:r>
              <a:rPr lang="en-US" sz="2200" dirty="0" smtClean="0">
                <a:latin typeface="Times New Roman" pitchFamily="18" charset="0"/>
                <a:cs typeface="Times New Roman" pitchFamily="18" charset="0"/>
              </a:rPr>
              <a:t>Internet of things</a:t>
            </a:r>
            <a:endParaRPr lang="en-US" sz="2200" dirty="0">
              <a:latin typeface="Times New Roman" pitchFamily="18" charset="0"/>
              <a:cs typeface="Times New Roman" pitchFamily="18" charset="0"/>
            </a:endParaRPr>
          </a:p>
          <a:p>
            <a:pPr marL="342900" indent="-342900">
              <a:buFont typeface="Arial" pitchFamily="34" charset="0"/>
              <a:buChar char="•"/>
            </a:pPr>
            <a:r>
              <a:rPr lang="en-US" sz="2200" dirty="0" smtClean="0">
                <a:latin typeface="Times New Roman" pitchFamily="18" charset="0"/>
                <a:cs typeface="Times New Roman" pitchFamily="18" charset="0"/>
              </a:rPr>
              <a:t>Artificial Intelligence and Machine Learning</a:t>
            </a:r>
          </a:p>
          <a:p>
            <a:pPr marL="342900" indent="-342900">
              <a:buFont typeface="Arial" pitchFamily="34" charset="0"/>
              <a:buChar char="•"/>
            </a:pPr>
            <a:r>
              <a:rPr lang="en-US" sz="2200" dirty="0" smtClean="0">
                <a:latin typeface="Times New Roman" pitchFamily="18" charset="0"/>
                <a:cs typeface="Times New Roman" pitchFamily="18" charset="0"/>
              </a:rPr>
              <a:t>3D modeling</a:t>
            </a:r>
          </a:p>
          <a:p>
            <a:pPr marL="342900" indent="-342900">
              <a:buFont typeface="Arial" pitchFamily="34" charset="0"/>
              <a:buChar char="•"/>
            </a:pPr>
            <a:r>
              <a:rPr lang="en-US" sz="2200" dirty="0" smtClean="0">
                <a:latin typeface="Times New Roman" pitchFamily="18" charset="0"/>
                <a:cs typeface="Times New Roman" pitchFamily="18" charset="0"/>
              </a:rPr>
              <a:t>Robotics</a:t>
            </a:r>
          </a:p>
          <a:p>
            <a:pPr marL="342900" indent="-342900">
              <a:buFont typeface="Arial" pitchFamily="34" charset="0"/>
              <a:buChar char="•"/>
            </a:pPr>
            <a:r>
              <a:rPr lang="en-US" sz="2200" dirty="0" smtClean="0">
                <a:latin typeface="Times New Roman" pitchFamily="18" charset="0"/>
                <a:cs typeface="Times New Roman" pitchFamily="18" charset="0"/>
              </a:rPr>
              <a:t>Data Analytics / Data Science</a:t>
            </a:r>
          </a:p>
          <a:p>
            <a:pPr marL="342900" indent="-342900">
              <a:buFont typeface="Arial" pitchFamily="34" charset="0"/>
              <a:buChar char="•"/>
            </a:pPr>
            <a:r>
              <a:rPr lang="en-US" sz="2200" dirty="0" smtClean="0">
                <a:latin typeface="Times New Roman" pitchFamily="18" charset="0"/>
                <a:cs typeface="Times New Roman" pitchFamily="18" charset="0"/>
              </a:rPr>
              <a:t>Cloud computing</a:t>
            </a:r>
          </a:p>
          <a:p>
            <a:pPr marL="342900" indent="-342900">
              <a:buFont typeface="Arial" pitchFamily="34" charset="0"/>
              <a:buChar char="•"/>
            </a:pPr>
            <a:r>
              <a:rPr lang="en-US" sz="2200" dirty="0" smtClean="0">
                <a:latin typeface="Times New Roman" pitchFamily="18" charset="0"/>
                <a:cs typeface="Times New Roman" pitchFamily="18" charset="0"/>
              </a:rPr>
              <a:t>Edge Computing</a:t>
            </a:r>
          </a:p>
          <a:p>
            <a:pPr marL="342900" indent="-342900">
              <a:buFont typeface="Arial" pitchFamily="34" charset="0"/>
              <a:buChar char="•"/>
            </a:pPr>
            <a:r>
              <a:rPr lang="en-US" sz="2200" dirty="0" smtClean="0">
                <a:latin typeface="Times New Roman" pitchFamily="18" charset="0"/>
                <a:cs typeface="Times New Roman" pitchFamily="18" charset="0"/>
              </a:rPr>
              <a:t>AR and VR</a:t>
            </a:r>
          </a:p>
          <a:p>
            <a:r>
              <a:rPr lang="en-US" sz="2200" dirty="0" smtClean="0">
                <a:latin typeface="Times New Roman" pitchFamily="18" charset="0"/>
                <a:cs typeface="Times New Roman" pitchFamily="18" charset="0"/>
              </a:rPr>
              <a:t>  </a:t>
            </a:r>
            <a:endParaRPr lang="en-US" sz="2200"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42927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7975" y="224218"/>
            <a:ext cx="8686800"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Literature Survey – Paper 1</a:t>
            </a:r>
            <a:endParaRPr lang="en-US" sz="3600" dirty="0">
              <a:latin typeface="Times New Roman" panose="02020603050405020304" pitchFamily="18" charset="0"/>
              <a:cs typeface="Times New Roman" panose="02020603050405020304" pitchFamily="18" charset="0"/>
            </a:endParaRPr>
          </a:p>
        </p:txBody>
      </p:sp>
      <p:sp>
        <p:nvSpPr>
          <p:cNvPr id="4" name="AutoShape 5" descr="Conveyor Belts: Types and Us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307974" y="948690"/>
            <a:ext cx="8686799" cy="4955203"/>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Title: </a:t>
            </a:r>
            <a:r>
              <a:rPr lang="en-US" sz="2000" dirty="0">
                <a:latin typeface="Times New Roman" panose="02020603050405020304" pitchFamily="18" charset="0"/>
                <a:cs typeface="Times New Roman" panose="02020603050405020304" pitchFamily="18" charset="0"/>
              </a:rPr>
              <a:t>Industrial IoT lifecycle via digital twins; </a:t>
            </a:r>
            <a:r>
              <a:rPr lang="en-US" sz="2000" dirty="0" err="1">
                <a:latin typeface="Times New Roman" panose="02020603050405020304" pitchFamily="18" charset="0"/>
                <a:cs typeface="Times New Roman" panose="02020603050405020304" pitchFamily="18" charset="0"/>
              </a:rPr>
              <a:t>Arquimedes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Canedo</a:t>
            </a:r>
            <a:r>
              <a:rPr lang="en-US" sz="2000" dirty="0">
                <a:latin typeface="Times New Roman" panose="02020603050405020304" pitchFamily="18" charset="0"/>
                <a:cs typeface="Times New Roman" panose="02020603050405020304" pitchFamily="18" charset="0"/>
              </a:rPr>
              <a:t>. 2016.</a:t>
            </a:r>
          </a:p>
          <a:p>
            <a:pPr algn="just"/>
            <a:r>
              <a:rPr lang="en-US" sz="2000" b="1" dirty="0">
                <a:latin typeface="Times New Roman" panose="02020603050405020304" pitchFamily="18" charset="0"/>
                <a:cs typeface="Times New Roman" panose="02020603050405020304" pitchFamily="18" charset="0"/>
              </a:rPr>
              <a:t>Conference: </a:t>
            </a:r>
            <a:r>
              <a:rPr lang="en-US" sz="2000" dirty="0">
                <a:latin typeface="Times New Roman" panose="02020603050405020304" pitchFamily="18" charset="0"/>
                <a:cs typeface="Times New Roman" panose="02020603050405020304" pitchFamily="18" charset="0"/>
              </a:rPr>
              <a:t>In Proceedings of the Eleventh IEEE/ACM/IFIP International Conference on Hardware/Software </a:t>
            </a:r>
            <a:r>
              <a:rPr lang="en-US" sz="2000" dirty="0" err="1">
                <a:latin typeface="Times New Roman" panose="02020603050405020304" pitchFamily="18" charset="0"/>
                <a:cs typeface="Times New Roman" panose="02020603050405020304" pitchFamily="18" charset="0"/>
              </a:rPr>
              <a:t>Codesign</a:t>
            </a:r>
            <a:r>
              <a:rPr lang="en-US" sz="2000" dirty="0">
                <a:latin typeface="Times New Roman" panose="02020603050405020304" pitchFamily="18" charset="0"/>
                <a:cs typeface="Times New Roman" panose="02020603050405020304" pitchFamily="18" charset="0"/>
              </a:rPr>
              <a:t> and System Synthesis (CODES '16). Association for Computing Machinery, New York, NY, USA, Article 29, 1.</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Abstract:</a:t>
            </a:r>
          </a:p>
          <a:p>
            <a:pPr algn="just"/>
            <a:r>
              <a:rPr lang="en-US" sz="2000" dirty="0">
                <a:latin typeface="Times New Roman" panose="02020603050405020304" pitchFamily="18" charset="0"/>
                <a:cs typeface="Times New Roman" panose="02020603050405020304" pitchFamily="18" charset="0"/>
              </a:rPr>
              <a:t>The Digital Twin technology is moving towards creating a digital representation of a real world object with focus on the object itself. However, when every real world object (e.g., a car, a machine tool, a factory, a person) has a Digital Twin counterpart, the </a:t>
            </a:r>
            <a:r>
              <a:rPr lang="en-US" sz="2000" dirty="0" err="1">
                <a:latin typeface="Times New Roman" panose="02020603050405020304" pitchFamily="18" charset="0"/>
                <a:cs typeface="Times New Roman" panose="02020603050405020304" pitchFamily="18" charset="0"/>
              </a:rPr>
              <a:t>spatio</a:t>
            </a:r>
            <a:r>
              <a:rPr lang="en-US" sz="2000" dirty="0">
                <a:latin typeface="Times New Roman" panose="02020603050405020304" pitchFamily="18" charset="0"/>
                <a:cs typeface="Times New Roman" panose="02020603050405020304" pitchFamily="18" charset="0"/>
              </a:rPr>
              <a:t>-temporal relations between the objects’ Digital Twins become more valuable than the individual Digital Twins. Rather than locally and individually optimizing systems as it is done today, there will be major efficiency gains when the interactions between objects are optimized at a system-of-systems level.</a:t>
            </a:r>
          </a:p>
          <a:p>
            <a:pPr algn="just"/>
            <a:r>
              <a:rPr lang="en-US" sz="2400" b="1" dirty="0">
                <a:latin typeface="Times New Roman" panose="02020603050405020304" pitchFamily="18" charset="0"/>
                <a:cs typeface="Times New Roman" panose="02020603050405020304" pitchFamily="18" charset="0"/>
              </a:rPr>
              <a:t>Demerits: </a:t>
            </a:r>
            <a:r>
              <a:rPr lang="en-US" sz="2000" dirty="0">
                <a:latin typeface="Times New Roman" panose="02020603050405020304" pitchFamily="18" charset="0"/>
                <a:cs typeface="Times New Roman" panose="02020603050405020304" pitchFamily="18" charset="0"/>
              </a:rPr>
              <a:t>Systems approach of digital twin is missing. </a:t>
            </a:r>
          </a:p>
        </p:txBody>
      </p:sp>
    </p:spTree>
    <p:extLst>
      <p:ext uri="{BB962C8B-B14F-4D97-AF65-F5344CB8AC3E}">
        <p14:creationId xmlns:p14="http://schemas.microsoft.com/office/powerpoint/2010/main" val="1442927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0375" y="160338"/>
            <a:ext cx="8226425"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Literature Survey – Paper 2</a:t>
            </a:r>
            <a:endParaRPr lang="en-US" sz="3600" dirty="0">
              <a:latin typeface="Times New Roman" panose="02020603050405020304" pitchFamily="18" charset="0"/>
              <a:cs typeface="Times New Roman" panose="02020603050405020304" pitchFamily="18" charset="0"/>
            </a:endParaRPr>
          </a:p>
        </p:txBody>
      </p:sp>
      <p:sp>
        <p:nvSpPr>
          <p:cNvPr id="4" name="AutoShape 5" descr="Conveyor Belts: Types and Us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4" y="1143000"/>
            <a:ext cx="8226425" cy="4585871"/>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Title: </a:t>
            </a:r>
            <a:r>
              <a:rPr lang="en-US" sz="2000" dirty="0">
                <a:latin typeface="Times New Roman" panose="02020603050405020304" pitchFamily="18" charset="0"/>
                <a:cs typeface="Times New Roman" panose="02020603050405020304" pitchFamily="18" charset="0"/>
              </a:rPr>
              <a:t>"From Surveillance to Digital Twin: Challenges and Recent Advances of Signal Processing for Industrial Internet of Things," </a:t>
            </a:r>
          </a:p>
          <a:p>
            <a:r>
              <a:rPr lang="en-US" sz="2000" b="1" dirty="0">
                <a:latin typeface="Times New Roman" panose="02020603050405020304" pitchFamily="18" charset="0"/>
                <a:cs typeface="Times New Roman" panose="02020603050405020304" pitchFamily="18" charset="0"/>
              </a:rPr>
              <a:t>Authors: </a:t>
            </a:r>
            <a:r>
              <a:rPr lang="en-US" sz="2000" dirty="0">
                <a:latin typeface="Times New Roman" panose="02020603050405020304" pitchFamily="18" charset="0"/>
                <a:cs typeface="Times New Roman" panose="02020603050405020304" pitchFamily="18" charset="0"/>
              </a:rPr>
              <a:t>Y. He, J. </a:t>
            </a:r>
            <a:r>
              <a:rPr lang="en-US" sz="2000" dirty="0" err="1">
                <a:latin typeface="Times New Roman" panose="02020603050405020304" pitchFamily="18" charset="0"/>
                <a:cs typeface="Times New Roman" panose="02020603050405020304" pitchFamily="18" charset="0"/>
              </a:rPr>
              <a:t>Guo</a:t>
            </a:r>
            <a:r>
              <a:rPr lang="en-US" sz="2000" dirty="0">
                <a:latin typeface="Times New Roman" panose="02020603050405020304" pitchFamily="18" charset="0"/>
                <a:cs typeface="Times New Roman" panose="02020603050405020304" pitchFamily="18" charset="0"/>
              </a:rPr>
              <a:t> and X. </a:t>
            </a:r>
            <a:r>
              <a:rPr lang="en-US" sz="2000" dirty="0" err="1">
                <a:latin typeface="Times New Roman" panose="02020603050405020304" pitchFamily="18" charset="0"/>
                <a:cs typeface="Times New Roman" panose="02020603050405020304" pitchFamily="18" charset="0"/>
              </a:rPr>
              <a:t>Zheng</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Published in I</a:t>
            </a:r>
            <a:r>
              <a:rPr lang="en-US" sz="2000" i="1" dirty="0">
                <a:latin typeface="Times New Roman" panose="02020603050405020304" pitchFamily="18" charset="0"/>
                <a:cs typeface="Times New Roman" panose="02020603050405020304" pitchFamily="18" charset="0"/>
              </a:rPr>
              <a:t>EEE Signal Processing Magazine</a:t>
            </a:r>
            <a:r>
              <a:rPr lang="en-US" sz="2000" dirty="0">
                <a:latin typeface="Times New Roman" panose="02020603050405020304" pitchFamily="18" charset="0"/>
                <a:cs typeface="Times New Roman" panose="02020603050405020304" pitchFamily="18" charset="0"/>
              </a:rPr>
              <a:t>, vol. 35, no. 5, pp. 120-129, Sept. 2018</a:t>
            </a:r>
          </a:p>
          <a:p>
            <a:endParaRPr lang="en-US" sz="20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Abstract:</a:t>
            </a:r>
          </a:p>
          <a:p>
            <a:r>
              <a:rPr lang="en-US" sz="2000" dirty="0">
                <a:latin typeface="Times New Roman" panose="02020603050405020304" pitchFamily="18" charset="0"/>
                <a:cs typeface="Times New Roman" panose="02020603050405020304" pitchFamily="18" charset="0"/>
              </a:rPr>
              <a:t>In this article, we survey the promising industrial applications of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technologies and discuss the challenges and recent advances in this area. We also share our early experience with </a:t>
            </a:r>
            <a:r>
              <a:rPr lang="en-US" sz="2000" dirty="0" err="1">
                <a:latin typeface="Times New Roman" panose="02020603050405020304" pitchFamily="18" charset="0"/>
                <a:cs typeface="Times New Roman" panose="02020603050405020304" pitchFamily="18" charset="0"/>
              </a:rPr>
              <a:t>Pavatar</a:t>
            </a:r>
            <a:r>
              <a:rPr lang="en-US" sz="2000" dirty="0">
                <a:latin typeface="Times New Roman" panose="02020603050405020304" pitchFamily="18" charset="0"/>
                <a:cs typeface="Times New Roman" panose="02020603050405020304" pitchFamily="18" charset="0"/>
              </a:rPr>
              <a:t>, a real-world industrial IoT system that enables comprehensive surveillance and remote diagnosis for ultrahigh-voltage converter station (UHVCS).</a:t>
            </a:r>
          </a:p>
          <a:p>
            <a:r>
              <a:rPr lang="en-US" sz="2400" b="1" dirty="0">
                <a:latin typeface="Times New Roman" panose="02020603050405020304" pitchFamily="18" charset="0"/>
                <a:cs typeface="Times New Roman" panose="02020603050405020304" pitchFamily="18" charset="0"/>
              </a:rPr>
              <a:t>Demerits: </a:t>
            </a:r>
            <a:r>
              <a:rPr lang="en-US" sz="2000" dirty="0">
                <a:latin typeface="Times New Roman" panose="02020603050405020304" pitchFamily="18" charset="0"/>
                <a:cs typeface="Times New Roman" panose="02020603050405020304" pitchFamily="18" charset="0"/>
              </a:rPr>
              <a:t>The paper focuses only on one aspect of UHVCS. The same has to be extended to manufacturing industry. </a:t>
            </a:r>
          </a:p>
        </p:txBody>
      </p:sp>
    </p:spTree>
    <p:extLst>
      <p:ext uri="{BB962C8B-B14F-4D97-AF65-F5344CB8AC3E}">
        <p14:creationId xmlns:p14="http://schemas.microsoft.com/office/powerpoint/2010/main" val="1442927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0374" y="252303"/>
            <a:ext cx="8226425"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Literature Survey – Paper 3</a:t>
            </a:r>
            <a:endParaRPr lang="en-US" sz="3600" dirty="0">
              <a:latin typeface="Times New Roman" panose="02020603050405020304" pitchFamily="18" charset="0"/>
              <a:cs typeface="Times New Roman" panose="02020603050405020304" pitchFamily="18" charset="0"/>
            </a:endParaRPr>
          </a:p>
        </p:txBody>
      </p:sp>
      <p:sp>
        <p:nvSpPr>
          <p:cNvPr id="4" name="AutoShape 5" descr="Conveyor Belts: Types and Us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4" y="990600"/>
            <a:ext cx="8455026" cy="5509200"/>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Title: </a:t>
            </a:r>
            <a:r>
              <a:rPr lang="en-US" sz="2000" dirty="0">
                <a:latin typeface="Times New Roman" panose="02020603050405020304" pitchFamily="18" charset="0"/>
                <a:cs typeface="Times New Roman" panose="02020603050405020304" pitchFamily="18" charset="0"/>
              </a:rPr>
              <a:t>Combination of Digital Twin and Artificial Intelligence in Manufacturing Using Industrial IoT</a:t>
            </a:r>
          </a:p>
          <a:p>
            <a:pPr algn="just"/>
            <a:r>
              <a:rPr lang="en-US" sz="2000" b="1" dirty="0">
                <a:latin typeface="Times New Roman" panose="02020603050405020304" pitchFamily="18" charset="0"/>
                <a:cs typeface="Times New Roman" panose="02020603050405020304" pitchFamily="18" charset="0"/>
              </a:rPr>
              <a:t>Authors: </a:t>
            </a:r>
            <a:r>
              <a:rPr lang="en-US" sz="2000" dirty="0">
                <a:latin typeface="Times New Roman" panose="02020603050405020304" pitchFamily="18" charset="0"/>
                <a:cs typeface="Times New Roman" panose="02020603050405020304" pitchFamily="18" charset="0"/>
              </a:rPr>
              <a:t>V. </a:t>
            </a:r>
            <a:r>
              <a:rPr lang="en-US" sz="2000" dirty="0" err="1">
                <a:latin typeface="Times New Roman" panose="02020603050405020304" pitchFamily="18" charset="0"/>
                <a:cs typeface="Times New Roman" panose="02020603050405020304" pitchFamily="18" charset="0"/>
              </a:rPr>
              <a:t>Kharchenko</a:t>
            </a:r>
            <a:r>
              <a:rPr lang="en-US" sz="2000" dirty="0">
                <a:latin typeface="Times New Roman" panose="02020603050405020304" pitchFamily="18" charset="0"/>
                <a:cs typeface="Times New Roman" panose="02020603050405020304" pitchFamily="18" charset="0"/>
              </a:rPr>
              <a:t>, O. </a:t>
            </a:r>
            <a:r>
              <a:rPr lang="en-US" sz="2000" dirty="0" err="1">
                <a:latin typeface="Times New Roman" panose="02020603050405020304" pitchFamily="18" charset="0"/>
                <a:cs typeface="Times New Roman" panose="02020603050405020304" pitchFamily="18" charset="0"/>
              </a:rPr>
              <a:t>Illiashenko</a:t>
            </a:r>
            <a:r>
              <a:rPr lang="en-US" sz="2000" dirty="0">
                <a:latin typeface="Times New Roman" panose="02020603050405020304" pitchFamily="18" charset="0"/>
                <a:cs typeface="Times New Roman" panose="02020603050405020304" pitchFamily="18" charset="0"/>
              </a:rPr>
              <a:t>, O. </a:t>
            </a:r>
            <a:r>
              <a:rPr lang="en-US" sz="2000" dirty="0" err="1">
                <a:latin typeface="Times New Roman" panose="02020603050405020304" pitchFamily="18" charset="0"/>
                <a:cs typeface="Times New Roman" panose="02020603050405020304" pitchFamily="18" charset="0"/>
              </a:rPr>
              <a:t>Morozova</a:t>
            </a:r>
            <a:r>
              <a:rPr lang="en-US" sz="2000" dirty="0">
                <a:latin typeface="Times New Roman" panose="02020603050405020304" pitchFamily="18" charset="0"/>
                <a:cs typeface="Times New Roman" panose="02020603050405020304" pitchFamily="18" charset="0"/>
              </a:rPr>
              <a:t> and S. </a:t>
            </a:r>
            <a:r>
              <a:rPr lang="en-US" sz="2000" dirty="0" err="1">
                <a:latin typeface="Times New Roman" panose="02020603050405020304" pitchFamily="18" charset="0"/>
                <a:cs typeface="Times New Roman" panose="02020603050405020304" pitchFamily="18" charset="0"/>
              </a:rPr>
              <a:t>Sokolov</a:t>
            </a:r>
            <a:r>
              <a:rPr lang="en-US" sz="2000" dirty="0">
                <a:latin typeface="Times New Roman" panose="02020603050405020304" pitchFamily="18" charset="0"/>
                <a:cs typeface="Times New Roman" panose="02020603050405020304" pitchFamily="18" charset="0"/>
              </a:rPr>
              <a:t>, </a:t>
            </a:r>
          </a:p>
          <a:p>
            <a:pPr algn="just"/>
            <a:r>
              <a:rPr lang="en-US" sz="2000" i="1" dirty="0">
                <a:latin typeface="Times New Roman" panose="02020603050405020304" pitchFamily="18" charset="0"/>
                <a:cs typeface="Times New Roman" panose="02020603050405020304" pitchFamily="18" charset="0"/>
              </a:rPr>
              <a:t>2020 IEEE 11th International Conference on Dependable Systems, Services and Technologies (DESSERT)</a:t>
            </a:r>
            <a:r>
              <a:rPr lang="en-US" sz="2000" dirty="0">
                <a:latin typeface="Times New Roman" panose="02020603050405020304" pitchFamily="18" charset="0"/>
                <a:cs typeface="Times New Roman" panose="02020603050405020304" pitchFamily="18" charset="0"/>
              </a:rPr>
              <a:t>, 2020, pp. 196-201.</a:t>
            </a:r>
          </a:p>
          <a:p>
            <a:pPr algn="just"/>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Abstract: </a:t>
            </a:r>
            <a:r>
              <a:rPr lang="en-US" sz="2000" dirty="0">
                <a:latin typeface="Times New Roman" panose="02020603050405020304" pitchFamily="18" charset="0"/>
                <a:cs typeface="Times New Roman" panose="02020603050405020304" pitchFamily="18" charset="0"/>
              </a:rPr>
              <a:t>The paper focuses on Digital Twin (DT) in Manufacturing using Artificial Intelligence (AI) and Industrial IoT. According to the concept, the manufacturing includes three main units: equipment, personnel and processes. All data from these units are inherited to manufacture model (DT) and decision support system with the use of AI</a:t>
            </a:r>
          </a:p>
          <a:p>
            <a:pPr algn="just"/>
            <a:r>
              <a:rPr lang="en-US" sz="2400" b="1" dirty="0">
                <a:latin typeface="Times New Roman" panose="02020603050405020304" pitchFamily="18" charset="0"/>
                <a:cs typeface="Times New Roman" panose="02020603050405020304" pitchFamily="18" charset="0"/>
              </a:rPr>
              <a:t>Demerits:</a:t>
            </a:r>
          </a:p>
          <a:p>
            <a:pPr algn="just"/>
            <a:r>
              <a:rPr lang="en-US" sz="2000" dirty="0">
                <a:latin typeface="Times New Roman" panose="02020603050405020304" pitchFamily="18" charset="0"/>
                <a:cs typeface="Times New Roman" panose="02020603050405020304" pitchFamily="18" charset="0"/>
              </a:rPr>
              <a:t>Using proprietary software which is very costly to design the digital twin.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9272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6254</TotalTime>
  <Words>2199</Words>
  <Application>Microsoft Office PowerPoint</Application>
  <PresentationFormat>On-screen Show (4:3)</PresentationFormat>
  <Paragraphs>188</Paragraphs>
  <Slides>40</Slides>
  <Notes>0</Notes>
  <HiddenSlides>0</HiddenSlides>
  <MMClips>2</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OF 4 DoF ROBOTIC ARM</vt:lpstr>
      <vt:lpstr>Structural diagram of 4 DoF Robotic Arm</vt:lpstr>
      <vt:lpstr>Hardware Components </vt:lpstr>
      <vt:lpstr>Control Circuit Design for Robotic Arm</vt:lpstr>
      <vt:lpstr>Robotic Arm Design</vt:lpstr>
      <vt:lpstr>Robotic Arm Design</vt:lpstr>
      <vt:lpstr>DESIGN OF CONVEYOR BELT</vt:lpstr>
      <vt:lpstr>PowerPoint Presentation</vt:lpstr>
      <vt:lpstr>Basic Design of Conveyor belt system</vt:lpstr>
      <vt:lpstr>IoT Based Speed Control of Conveyor Belt</vt:lpstr>
      <vt:lpstr>Conveyor Belt – IoT based Motor Speed Control</vt:lpstr>
      <vt:lpstr>SHAPE RECOGNITION AND SORTING</vt:lpstr>
      <vt:lpstr>Web Camera for Object Detection</vt:lpstr>
      <vt:lpstr>Dataset for Object Detection</vt:lpstr>
      <vt:lpstr>Algorithm execution</vt:lpstr>
      <vt:lpstr>Algorithm of shape recognition</vt:lpstr>
      <vt:lpstr>Final Result of Shape and Colour Recognition</vt:lpstr>
      <vt:lpstr>OVERALL SYSTEM DESIGN</vt:lpstr>
      <vt:lpstr>Digital Twin Design of Conveyor Belt</vt:lpstr>
      <vt:lpstr>Implementation of Virtual Twin in Unity 3D Software</vt:lpstr>
      <vt:lpstr>Implementation Physical Twin</vt:lpstr>
      <vt:lpstr>Final Implementation of Digital Twin and Physical IIoT Model</vt:lpstr>
      <vt:lpstr>Conclusion and Future Scope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206</cp:revision>
  <dcterms:created xsi:type="dcterms:W3CDTF">2021-01-10T06:36:52Z</dcterms:created>
  <dcterms:modified xsi:type="dcterms:W3CDTF">2021-09-24T03:29:34Z</dcterms:modified>
</cp:coreProperties>
</file>